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263" r:id="rId4"/>
    <p:sldId id="266" r:id="rId5"/>
    <p:sldId id="267" r:id="rId6"/>
    <p:sldId id="264" r:id="rId7"/>
    <p:sldId id="265" r:id="rId8"/>
    <p:sldId id="258" r:id="rId9"/>
    <p:sldId id="257" r:id="rId10"/>
    <p:sldId id="259" r:id="rId11"/>
    <p:sldId id="260" r:id="rId12"/>
    <p:sldId id="261" r:id="rId13"/>
    <p:sldId id="268" r:id="rId14"/>
    <p:sldId id="270" r:id="rId15"/>
    <p:sldId id="271" r:id="rId16"/>
    <p:sldId id="273" r:id="rId17"/>
    <p:sldId id="274" r:id="rId18"/>
    <p:sldId id="275" r:id="rId19"/>
    <p:sldId id="277"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es Gärtner" initials="JG" lastIdx="1" clrIdx="0">
    <p:extLst>
      <p:ext uri="{19B8F6BF-5375-455C-9EA6-DF929625EA0E}">
        <p15:presenceInfo xmlns:p15="http://schemas.microsoft.com/office/powerpoint/2012/main" userId="294610f8054bae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EDA741"/>
    <a:srgbClr val="ED8B41"/>
    <a:srgbClr val="E1AC4D"/>
    <a:srgbClr val="F9BC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showGuides="1">
      <p:cViewPr varScale="1">
        <p:scale>
          <a:sx n="64" d="100"/>
          <a:sy n="64" d="100"/>
        </p:scale>
        <p:origin x="15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23547-689D-4406-8B17-55EA356F0E52}" type="datetimeFigureOut">
              <a:rPr lang="de-DE" smtClean="0"/>
              <a:t>19.11.2020</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93DF6-8802-4B2D-BC47-804FAEE1A7BB}" type="slidenum">
              <a:rPr lang="de-DE" smtClean="0"/>
              <a:t>‹Nr.›</a:t>
            </a:fld>
            <a:endParaRPr lang="de-DE"/>
          </a:p>
        </p:txBody>
      </p:sp>
    </p:spTree>
    <p:extLst>
      <p:ext uri="{BB962C8B-B14F-4D97-AF65-F5344CB8AC3E}">
        <p14:creationId xmlns:p14="http://schemas.microsoft.com/office/powerpoint/2010/main" val="4066152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D793DF6-8802-4B2D-BC47-804FAEE1A7BB}" type="slidenum">
              <a:rPr lang="de-DE" smtClean="0"/>
              <a:t>3</a:t>
            </a:fld>
            <a:endParaRPr lang="de-DE"/>
          </a:p>
        </p:txBody>
      </p:sp>
    </p:spTree>
    <p:extLst>
      <p:ext uri="{BB962C8B-B14F-4D97-AF65-F5344CB8AC3E}">
        <p14:creationId xmlns:p14="http://schemas.microsoft.com/office/powerpoint/2010/main" val="11937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427471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424525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119383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339433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352990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150476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278273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159076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370490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758161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2E9C8C1-A3A7-495B-887D-937BFCAF6235}" type="datetimeFigureOut">
              <a:rPr lang="de-DE" smtClean="0"/>
              <a:t>19.11.2020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07DAA82-6E59-46C2-8F9A-2E90AB2DE820}" type="slidenum">
              <a:rPr lang="de-DE" smtClean="0"/>
              <a:t>‹Nr.›</a:t>
            </a:fld>
            <a:endParaRPr lang="de-DE" dirty="0"/>
          </a:p>
        </p:txBody>
      </p:sp>
    </p:spTree>
    <p:extLst>
      <p:ext uri="{BB962C8B-B14F-4D97-AF65-F5344CB8AC3E}">
        <p14:creationId xmlns:p14="http://schemas.microsoft.com/office/powerpoint/2010/main" val="228610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9C8C1-A3A7-495B-887D-937BFCAF6235}" type="datetimeFigureOut">
              <a:rPr lang="de-DE" smtClean="0"/>
              <a:t>19.11.2020</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DAA82-6E59-46C2-8F9A-2E90AB2DE820}" type="slidenum">
              <a:rPr lang="de-DE" smtClean="0"/>
              <a:t>‹Nr.›</a:t>
            </a:fld>
            <a:endParaRPr lang="de-DE" dirty="0"/>
          </a:p>
        </p:txBody>
      </p:sp>
    </p:spTree>
    <p:extLst>
      <p:ext uri="{BB962C8B-B14F-4D97-AF65-F5344CB8AC3E}">
        <p14:creationId xmlns:p14="http://schemas.microsoft.com/office/powerpoint/2010/main" val="1279040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2051720" y="6118448"/>
            <a:ext cx="4960640" cy="766936"/>
          </a:xfrm>
        </p:spPr>
        <p:txBody>
          <a:bodyPr>
            <a:normAutofit/>
          </a:bodyPr>
          <a:lstStyle/>
          <a:p>
            <a:r>
              <a:rPr lang="de-DE" sz="1400" dirty="0">
                <a:solidFill>
                  <a:schemeClr val="tx1"/>
                </a:solidFill>
                <a:latin typeface="Arial" panose="020B0604020202020204" pitchFamily="34" charset="0"/>
                <a:cs typeface="Arial" panose="020B0604020202020204" pitchFamily="34" charset="0"/>
              </a:rPr>
              <a:t>Ein Vortrag von Susanna Gärtner </a:t>
            </a:r>
          </a:p>
          <a:p>
            <a:r>
              <a:rPr lang="de-DE" sz="1400" dirty="0">
                <a:solidFill>
                  <a:schemeClr val="tx1"/>
                </a:solidFill>
                <a:latin typeface="Arial" panose="020B0604020202020204" pitchFamily="34" charset="0"/>
                <a:cs typeface="Arial" panose="020B0604020202020204" pitchFamily="34" charset="0"/>
              </a:rPr>
              <a:t>Endrunde des </a:t>
            </a:r>
            <a:r>
              <a:rPr lang="de-DE" sz="1400" dirty="0" err="1">
                <a:solidFill>
                  <a:schemeClr val="tx1"/>
                </a:solidFill>
                <a:latin typeface="Arial" panose="020B0604020202020204" pitchFamily="34" charset="0"/>
                <a:cs typeface="Arial" panose="020B0604020202020204" pitchFamily="34" charset="0"/>
              </a:rPr>
              <a:t>Certamen</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Carolinum</a:t>
            </a:r>
            <a:r>
              <a:rPr lang="de-DE" sz="1400" dirty="0">
                <a:solidFill>
                  <a:schemeClr val="tx1"/>
                </a:solidFill>
                <a:latin typeface="Arial" panose="020B0604020202020204" pitchFamily="34" charset="0"/>
                <a:cs typeface="Arial" panose="020B0604020202020204" pitchFamily="34" charset="0"/>
              </a:rPr>
              <a:t> 2020 </a:t>
            </a:r>
          </a:p>
        </p:txBody>
      </p:sp>
      <p:sp>
        <p:nvSpPr>
          <p:cNvPr id="4" name="Textfeld 3"/>
          <p:cNvSpPr txBox="1"/>
          <p:nvPr/>
        </p:nvSpPr>
        <p:spPr>
          <a:xfrm>
            <a:off x="397514" y="4149080"/>
            <a:ext cx="8348972" cy="1446550"/>
          </a:xfrm>
          <a:prstGeom prst="rect">
            <a:avLst/>
          </a:prstGeom>
          <a:noFill/>
        </p:spPr>
        <p:txBody>
          <a:bodyPr wrap="square" rtlCol="0">
            <a:spAutoFit/>
          </a:bodyPr>
          <a:lstStyle/>
          <a:p>
            <a:pPr algn="ctr"/>
            <a:r>
              <a:rPr lang="de-DE" sz="2800" dirty="0">
                <a:latin typeface="Arial" panose="020B0604020202020204" pitchFamily="34" charset="0"/>
                <a:cs typeface="Arial" panose="020B0604020202020204" pitchFamily="34" charset="0"/>
              </a:rPr>
              <a:t>Kann Senecas Lehre uns aus den Zwängen </a:t>
            </a:r>
            <a:r>
              <a:rPr lang="de-DE" sz="2800">
                <a:latin typeface="Arial" panose="020B0604020202020204" pitchFamily="34" charset="0"/>
                <a:cs typeface="Arial" panose="020B0604020202020204" pitchFamily="34" charset="0"/>
              </a:rPr>
              <a:t>der heutigen Geschäftigkeit </a:t>
            </a:r>
            <a:r>
              <a:rPr lang="de-DE" sz="2800" dirty="0">
                <a:latin typeface="Arial" panose="020B0604020202020204" pitchFamily="34" charset="0"/>
                <a:cs typeface="Arial" panose="020B0604020202020204" pitchFamily="34" charset="0"/>
              </a:rPr>
              <a:t>befreien?</a:t>
            </a:r>
          </a:p>
          <a:p>
            <a:pPr algn="ctr"/>
            <a:r>
              <a:rPr lang="de-DE" sz="1600" dirty="0">
                <a:latin typeface="Arial" panose="020B0604020202020204" pitchFamily="34" charset="0"/>
                <a:cs typeface="Arial" panose="020B0604020202020204" pitchFamily="34" charset="0"/>
              </a:rPr>
              <a:t> </a:t>
            </a:r>
          </a:p>
          <a:p>
            <a:pPr algn="ctr"/>
            <a:r>
              <a:rPr lang="de-DE" sz="1600" i="1" dirty="0">
                <a:latin typeface="Arial" panose="020B0604020202020204" pitchFamily="34" charset="0"/>
                <a:cs typeface="Arial" panose="020B0604020202020204" pitchFamily="34" charset="0"/>
              </a:rPr>
              <a:t>(De </a:t>
            </a:r>
            <a:r>
              <a:rPr lang="de-DE" sz="1600" i="1" dirty="0" err="1">
                <a:latin typeface="Arial" panose="020B0604020202020204" pitchFamily="34" charset="0"/>
                <a:cs typeface="Arial" panose="020B0604020202020204" pitchFamily="34" charset="0"/>
              </a:rPr>
              <a:t>brevitate</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vitae</a:t>
            </a:r>
            <a:r>
              <a:rPr lang="de-DE" sz="1600" i="1" dirty="0">
                <a:latin typeface="Arial" panose="020B0604020202020204" pitchFamily="34" charset="0"/>
                <a:cs typeface="Arial" panose="020B0604020202020204" pitchFamily="34" charset="0"/>
              </a:rPr>
              <a:t>, 3.4-5; 9.4; 10.3; 14.1; 18.1-2; 19.2) </a:t>
            </a:r>
          </a:p>
        </p:txBody>
      </p:sp>
      <p:pic>
        <p:nvPicPr>
          <p:cNvPr id="8" name="Grafik 7" descr="Ein Bild, das Raum, Uhr enthält.&#10;&#10;Automatisch generierte Beschreibung">
            <a:extLst>
              <a:ext uri="{FF2B5EF4-FFF2-40B4-BE49-F238E27FC236}">
                <a16:creationId xmlns:a16="http://schemas.microsoft.com/office/drawing/2014/main" id="{A67B566E-F33A-40F4-96AD-871CCB775986}"/>
              </a:ext>
            </a:extLst>
          </p:cNvPr>
          <p:cNvPicPr>
            <a:picLocks noChangeAspect="1"/>
          </p:cNvPicPr>
          <p:nvPr/>
        </p:nvPicPr>
        <p:blipFill rotWithShape="1">
          <a:blip r:embed="rId2">
            <a:extLst>
              <a:ext uri="{28A0092B-C50C-407E-A947-70E740481C1C}">
                <a14:useLocalDpi xmlns:a14="http://schemas.microsoft.com/office/drawing/2010/main" val="0"/>
              </a:ext>
            </a:extLst>
          </a:blip>
          <a:srcRect t="8275"/>
          <a:stretch/>
        </p:blipFill>
        <p:spPr>
          <a:xfrm>
            <a:off x="0" y="-27384"/>
            <a:ext cx="9144000" cy="3192582"/>
          </a:xfrm>
          <a:prstGeom prst="rect">
            <a:avLst/>
          </a:prstGeom>
        </p:spPr>
      </p:pic>
      <p:sp>
        <p:nvSpPr>
          <p:cNvPr id="2" name="Titel 1"/>
          <p:cNvSpPr>
            <a:spLocks noGrp="1"/>
          </p:cNvSpPr>
          <p:nvPr>
            <p:ph type="ctrTitle"/>
          </p:nvPr>
        </p:nvSpPr>
        <p:spPr>
          <a:xfrm>
            <a:off x="0" y="3356992"/>
            <a:ext cx="9144000" cy="1080120"/>
          </a:xfrm>
        </p:spPr>
        <p:txBody>
          <a:bodyPr>
            <a:normAutofit fontScale="90000"/>
          </a:bodyPr>
          <a:lstStyle/>
          <a:p>
            <a:pPr algn="l"/>
            <a:r>
              <a:rPr lang="de-DE" sz="4000" b="1" dirty="0">
                <a:latin typeface="Arial" panose="020B0604020202020204" pitchFamily="34" charset="0"/>
                <a:cs typeface="Arial" panose="020B0604020202020204" pitchFamily="34" charset="0"/>
              </a:rPr>
              <a:t>Das Leben nicht auf später verschieben -  </a:t>
            </a:r>
            <a:br>
              <a:rPr lang="de-DE" dirty="0">
                <a:latin typeface="Arial" panose="020B0604020202020204" pitchFamily="34" charset="0"/>
                <a:cs typeface="Arial" panose="020B0604020202020204" pitchFamily="34" charset="0"/>
              </a:rPr>
            </a:br>
            <a:endParaRPr lang="de-DE" sz="310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2319531F-439F-4079-B0BC-6DB55040627E}"/>
              </a:ext>
            </a:extLst>
          </p:cNvPr>
          <p:cNvSpPr txBox="1"/>
          <p:nvPr/>
        </p:nvSpPr>
        <p:spPr>
          <a:xfrm>
            <a:off x="7956376" y="2852936"/>
            <a:ext cx="1216224" cy="276999"/>
          </a:xfrm>
          <a:prstGeom prst="rect">
            <a:avLst/>
          </a:prstGeom>
          <a:noFill/>
        </p:spPr>
        <p:txBody>
          <a:bodyPr wrap="square" rtlCol="0">
            <a:spAutoFit/>
          </a:bodyPr>
          <a:lstStyle/>
          <a:p>
            <a:r>
              <a:rPr lang="de-DE" sz="1200" dirty="0">
                <a:solidFill>
                  <a:schemeClr val="tx1">
                    <a:lumMod val="75000"/>
                    <a:lumOff val="25000"/>
                  </a:schemeClr>
                </a:solidFill>
                <a:latin typeface="Arial" panose="020B0604020202020204" pitchFamily="34" charset="0"/>
                <a:cs typeface="Arial" panose="020B0604020202020204" pitchFamily="34" charset="0"/>
              </a:rPr>
              <a:t>pixabay.com</a:t>
            </a:r>
          </a:p>
        </p:txBody>
      </p:sp>
    </p:spTree>
    <p:extLst>
      <p:ext uri="{BB962C8B-B14F-4D97-AF65-F5344CB8AC3E}">
        <p14:creationId xmlns:p14="http://schemas.microsoft.com/office/powerpoint/2010/main" val="3368540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53752"/>
            <a:ext cx="8229600" cy="1143000"/>
          </a:xfrm>
        </p:spPr>
        <p:txBody>
          <a:bodyPr>
            <a:normAutofit/>
          </a:bodyPr>
          <a:lstStyle/>
          <a:p>
            <a:pPr algn="l"/>
            <a:r>
              <a:rPr lang="de-DE" sz="3600" dirty="0">
                <a:latin typeface="Arial" panose="020B0604020202020204" pitchFamily="34" charset="0"/>
                <a:cs typeface="Arial" panose="020B0604020202020204" pitchFamily="34" charset="0"/>
              </a:rPr>
              <a:t>Sprachlich-stilistische Analyse – Kritik  </a:t>
            </a:r>
            <a:br>
              <a:rPr lang="de-DE" sz="3600" dirty="0">
                <a:latin typeface="Arial" panose="020B0604020202020204" pitchFamily="34" charset="0"/>
                <a:cs typeface="Arial" panose="020B0604020202020204" pitchFamily="34" charset="0"/>
              </a:rPr>
            </a:br>
            <a:r>
              <a:rPr lang="de-DE" sz="2000" i="1" dirty="0">
                <a:latin typeface="Arial" panose="020B0604020202020204" pitchFamily="34" charset="0"/>
                <a:cs typeface="Arial" panose="020B0604020202020204" pitchFamily="34" charset="0"/>
              </a:rPr>
              <a:t>(</a:t>
            </a:r>
            <a:r>
              <a:rPr lang="de-DE" sz="2000" i="1" dirty="0" err="1">
                <a:latin typeface="Arial" panose="020B0604020202020204" pitchFamily="34" charset="0"/>
                <a:cs typeface="Arial" panose="020B0604020202020204" pitchFamily="34" charset="0"/>
              </a:rPr>
              <a:t>Brev</a:t>
            </a:r>
            <a:r>
              <a:rPr lang="de-DE" sz="2000" i="1" dirty="0">
                <a:latin typeface="Arial" panose="020B0604020202020204" pitchFamily="34" charset="0"/>
                <a:cs typeface="Arial" panose="020B0604020202020204" pitchFamily="34" charset="0"/>
              </a:rPr>
              <a:t>. 9.4; 10.3) </a:t>
            </a:r>
          </a:p>
        </p:txBody>
      </p:sp>
      <p:sp>
        <p:nvSpPr>
          <p:cNvPr id="3" name="Inhaltsplatzhalter 2"/>
          <p:cNvSpPr>
            <a:spLocks noGrp="1"/>
          </p:cNvSpPr>
          <p:nvPr>
            <p:ph sz="half" idx="1"/>
          </p:nvPr>
        </p:nvSpPr>
        <p:spPr>
          <a:xfrm>
            <a:off x="179512" y="1296144"/>
            <a:ext cx="5616624" cy="5301208"/>
          </a:xfrm>
        </p:spPr>
        <p:txBody>
          <a:bodyPr>
            <a:noAutofit/>
          </a:bodyPr>
          <a:lstStyle/>
          <a:p>
            <a:pPr marL="0" indent="0">
              <a:lnSpc>
                <a:spcPct val="150000"/>
              </a:lnSpc>
              <a:buNone/>
            </a:pPr>
            <a:r>
              <a:rPr lang="la-Latn" sz="1900" dirty="0">
                <a:solidFill>
                  <a:srgbClr val="FF0000"/>
                </a:solidFill>
                <a:latin typeface="Arial" panose="020B0604020202020204" pitchFamily="34" charset="0"/>
                <a:cs typeface="Arial" panose="020B0604020202020204" pitchFamily="34" charset="0"/>
              </a:rPr>
              <a:t>Num dubium est ergo quin prima quaeque optima dies fugiat mortalibus miseris, id est </a:t>
            </a:r>
            <a:r>
              <a:rPr lang="la-Latn" sz="1900" dirty="0">
                <a:solidFill>
                  <a:srgbClr val="00B050"/>
                </a:solidFill>
                <a:latin typeface="Arial" panose="020B0604020202020204" pitchFamily="34" charset="0"/>
                <a:cs typeface="Arial" panose="020B0604020202020204" pitchFamily="34" charset="0"/>
              </a:rPr>
              <a:t>occupatis</a:t>
            </a:r>
            <a:r>
              <a:rPr lang="la-Latn" sz="1900" dirty="0">
                <a:solidFill>
                  <a:srgbClr val="FF0000"/>
                </a:solidFill>
                <a:latin typeface="Arial" panose="020B0604020202020204" pitchFamily="34" charset="0"/>
                <a:cs typeface="Arial" panose="020B0604020202020204" pitchFamily="34" charset="0"/>
              </a:rPr>
              <a:t> ? </a:t>
            </a:r>
            <a:r>
              <a:rPr lang="la-Latn" sz="1900" dirty="0">
                <a:latin typeface="Arial" panose="020B0604020202020204" pitchFamily="34" charset="0"/>
                <a:cs typeface="Arial" panose="020B0604020202020204" pitchFamily="34" charset="0"/>
              </a:rPr>
              <a:t>Quorum </a:t>
            </a:r>
            <a:r>
              <a:rPr lang="la-Latn" sz="1900" u="sng" dirty="0">
                <a:latin typeface="Arial" panose="020B0604020202020204" pitchFamily="34" charset="0"/>
                <a:cs typeface="Arial" panose="020B0604020202020204" pitchFamily="34" charset="0"/>
              </a:rPr>
              <a:t>pueril</a:t>
            </a:r>
            <a:r>
              <a:rPr lang="de-DE" sz="1900" u="sng" dirty="0">
                <a:latin typeface="Arial" panose="020B0604020202020204" pitchFamily="34" charset="0"/>
                <a:cs typeface="Arial" panose="020B0604020202020204" pitchFamily="34" charset="0"/>
              </a:rPr>
              <a:t>es </a:t>
            </a:r>
            <a:r>
              <a:rPr lang="la-Latn" sz="1900" u="sng" dirty="0">
                <a:latin typeface="Arial" panose="020B0604020202020204" pitchFamily="34" charset="0"/>
                <a:cs typeface="Arial" panose="020B0604020202020204" pitchFamily="34" charset="0"/>
              </a:rPr>
              <a:t>adhuc animos</a:t>
            </a:r>
            <a:r>
              <a:rPr lang="la-Latn" sz="1900" dirty="0">
                <a:latin typeface="Arial" panose="020B0604020202020204" pitchFamily="34" charset="0"/>
                <a:cs typeface="Arial" panose="020B0604020202020204" pitchFamily="34" charset="0"/>
              </a:rPr>
              <a:t> </a:t>
            </a:r>
            <a:r>
              <a:rPr lang="la-Latn" sz="1900" u="sng" dirty="0">
                <a:latin typeface="Arial" panose="020B0604020202020204" pitchFamily="34" charset="0"/>
                <a:cs typeface="Arial" panose="020B0604020202020204" pitchFamily="34" charset="0"/>
              </a:rPr>
              <a:t>senectus</a:t>
            </a:r>
            <a:r>
              <a:rPr lang="la-Latn" sz="1900" dirty="0">
                <a:latin typeface="Arial" panose="020B0604020202020204" pitchFamily="34" charset="0"/>
                <a:cs typeface="Arial" panose="020B0604020202020204" pitchFamily="34" charset="0"/>
              </a:rPr>
              <a:t> </a:t>
            </a:r>
            <a:r>
              <a:rPr lang="la-Latn" sz="1900" dirty="0">
                <a:solidFill>
                  <a:schemeClr val="accent6">
                    <a:lumMod val="50000"/>
                  </a:schemeClr>
                </a:solidFill>
                <a:latin typeface="Arial" panose="020B0604020202020204" pitchFamily="34" charset="0"/>
                <a:cs typeface="Arial" panose="020B0604020202020204" pitchFamily="34" charset="0"/>
              </a:rPr>
              <a:t>opprimit</a:t>
            </a:r>
            <a:r>
              <a:rPr lang="la-Latn" sz="1900" dirty="0">
                <a:latin typeface="Arial" panose="020B0604020202020204" pitchFamily="34" charset="0"/>
                <a:cs typeface="Arial" panose="020B0604020202020204" pitchFamily="34" charset="0"/>
              </a:rPr>
              <a:t>, ad quam </a:t>
            </a:r>
            <a:r>
              <a:rPr lang="la-Latn" sz="1900" dirty="0">
                <a:solidFill>
                  <a:schemeClr val="accent6">
                    <a:lumMod val="50000"/>
                  </a:schemeClr>
                </a:solidFill>
                <a:latin typeface="Arial" panose="020B0604020202020204" pitchFamily="34" charset="0"/>
                <a:cs typeface="Arial" panose="020B0604020202020204" pitchFamily="34" charset="0"/>
              </a:rPr>
              <a:t>inparati</a:t>
            </a:r>
            <a:r>
              <a:rPr lang="la-Latn" sz="1900" dirty="0">
                <a:latin typeface="Arial" panose="020B0604020202020204" pitchFamily="34" charset="0"/>
                <a:cs typeface="Arial" panose="020B0604020202020204" pitchFamily="34" charset="0"/>
              </a:rPr>
              <a:t> </a:t>
            </a:r>
            <a:r>
              <a:rPr lang="la-Latn" sz="1900" dirty="0">
                <a:solidFill>
                  <a:schemeClr val="accent6">
                    <a:lumMod val="50000"/>
                  </a:schemeClr>
                </a:solidFill>
                <a:latin typeface="Arial" panose="020B0604020202020204" pitchFamily="34" charset="0"/>
                <a:cs typeface="Arial" panose="020B0604020202020204" pitchFamily="34" charset="0"/>
              </a:rPr>
              <a:t>inermesque </a:t>
            </a:r>
            <a:r>
              <a:rPr lang="la-Latn" sz="1900" dirty="0">
                <a:latin typeface="Arial" panose="020B0604020202020204" pitchFamily="34" charset="0"/>
                <a:cs typeface="Arial" panose="020B0604020202020204" pitchFamily="34" charset="0"/>
              </a:rPr>
              <a:t>perveniunt. (…) accedere eam cotidie non sentiebant. (…) Inviti itaque ad tempora male exacta animum revocant nec audent ea retemptare quorum vitia, etiam quae aliquo praesentis voluptatis lenocinio subripiebantur, retractando patescunt. (…) </a:t>
            </a:r>
          </a:p>
          <a:p>
            <a:pPr marL="0" indent="0">
              <a:lnSpc>
                <a:spcPct val="150000"/>
              </a:lnSpc>
              <a:buNone/>
            </a:pPr>
            <a:endParaRPr lang="la-Latn" sz="1900" dirty="0">
              <a:latin typeface="Arial" panose="020B0604020202020204" pitchFamily="34" charset="0"/>
              <a:cs typeface="Arial" panose="020B0604020202020204" pitchFamily="34" charset="0"/>
            </a:endParaRPr>
          </a:p>
        </p:txBody>
      </p:sp>
      <p:sp>
        <p:nvSpPr>
          <p:cNvPr id="5" name="Textfeld 4"/>
          <p:cNvSpPr txBox="1"/>
          <p:nvPr/>
        </p:nvSpPr>
        <p:spPr>
          <a:xfrm>
            <a:off x="6094931" y="1484784"/>
            <a:ext cx="2869557" cy="369332"/>
          </a:xfrm>
          <a:prstGeom prst="rect">
            <a:avLst/>
          </a:prstGeom>
          <a:noFill/>
          <a:ln>
            <a:solidFill>
              <a:schemeClr val="tx1"/>
            </a:solidFill>
            <a:prstDash val="solid"/>
          </a:ln>
        </p:spPr>
        <p:txBody>
          <a:bodyPr wrap="square" rtlCol="0">
            <a:spAutoFit/>
          </a:bodyPr>
          <a:lstStyle/>
          <a:p>
            <a:pPr algn="ctr"/>
            <a:r>
              <a:rPr lang="de-DE" dirty="0">
                <a:solidFill>
                  <a:srgbClr val="FF0000"/>
                </a:solidFill>
                <a:latin typeface="Arial" panose="020B0604020202020204" pitchFamily="34" charset="0"/>
                <a:cs typeface="Arial" panose="020B0604020202020204" pitchFamily="34" charset="0"/>
              </a:rPr>
              <a:t>rhetorische Frage </a:t>
            </a:r>
          </a:p>
        </p:txBody>
      </p:sp>
      <p:sp>
        <p:nvSpPr>
          <p:cNvPr id="7" name="Textfeld 6"/>
          <p:cNvSpPr txBox="1"/>
          <p:nvPr/>
        </p:nvSpPr>
        <p:spPr>
          <a:xfrm>
            <a:off x="6094931" y="2195572"/>
            <a:ext cx="2869557" cy="369332"/>
          </a:xfrm>
          <a:prstGeom prst="rect">
            <a:avLst/>
          </a:prstGeom>
          <a:noFill/>
          <a:ln>
            <a:solidFill>
              <a:schemeClr val="tx1"/>
            </a:solidFill>
            <a:prstDash val="solid"/>
          </a:ln>
        </p:spPr>
        <p:txBody>
          <a:bodyPr wrap="square" rtlCol="0">
            <a:spAutoFit/>
          </a:bodyPr>
          <a:lstStyle/>
          <a:p>
            <a:pPr algn="ctr"/>
            <a:r>
              <a:rPr lang="de-DE" dirty="0">
                <a:solidFill>
                  <a:srgbClr val="00B050"/>
                </a:solidFill>
                <a:latin typeface="Arial" panose="020B0604020202020204" pitchFamily="34" charset="0"/>
                <a:cs typeface="Arial" panose="020B0604020202020204" pitchFamily="34" charset="0"/>
              </a:rPr>
              <a:t>Stellung: Satzende</a:t>
            </a:r>
          </a:p>
        </p:txBody>
      </p:sp>
      <p:sp>
        <p:nvSpPr>
          <p:cNvPr id="8" name="Textfeld 7"/>
          <p:cNvSpPr txBox="1"/>
          <p:nvPr/>
        </p:nvSpPr>
        <p:spPr>
          <a:xfrm>
            <a:off x="6094472" y="2915652"/>
            <a:ext cx="2869557" cy="369332"/>
          </a:xfrm>
          <a:prstGeom prst="rect">
            <a:avLst/>
          </a:prstGeom>
          <a:noFill/>
          <a:ln>
            <a:solidFill>
              <a:schemeClr val="tx1"/>
            </a:solidFill>
            <a:prstDash val="solid"/>
          </a:ln>
        </p:spPr>
        <p:txBody>
          <a:bodyPr wrap="square" rtlCol="0">
            <a:spAutoFit/>
          </a:bodyPr>
          <a:lstStyle/>
          <a:p>
            <a:pPr algn="ctr"/>
            <a:r>
              <a:rPr lang="de-DE" u="sng" dirty="0">
                <a:latin typeface="Arial" panose="020B0604020202020204" pitchFamily="34" charset="0"/>
                <a:cs typeface="Arial" panose="020B0604020202020204" pitchFamily="34" charset="0"/>
              </a:rPr>
              <a:t>Antithese</a:t>
            </a:r>
          </a:p>
        </p:txBody>
      </p:sp>
      <p:sp>
        <p:nvSpPr>
          <p:cNvPr id="9" name="Textfeld 8"/>
          <p:cNvSpPr txBox="1"/>
          <p:nvPr/>
        </p:nvSpPr>
        <p:spPr>
          <a:xfrm>
            <a:off x="6094932" y="3513782"/>
            <a:ext cx="2886480" cy="923330"/>
          </a:xfrm>
          <a:prstGeom prst="rect">
            <a:avLst/>
          </a:prstGeom>
          <a:noFill/>
          <a:ln>
            <a:solidFill>
              <a:schemeClr val="tx1"/>
            </a:solidFill>
            <a:prstDash val="solid"/>
          </a:ln>
        </p:spPr>
        <p:txBody>
          <a:bodyPr wrap="square" rtlCol="0">
            <a:spAutoFit/>
          </a:bodyPr>
          <a:lstStyle/>
          <a:p>
            <a:pPr algn="ctr"/>
            <a:r>
              <a:rPr lang="de-DE" dirty="0">
                <a:solidFill>
                  <a:schemeClr val="accent6">
                    <a:lumMod val="50000"/>
                  </a:schemeClr>
                </a:solidFill>
                <a:latin typeface="Arial" panose="020B0604020202020204" pitchFamily="34" charset="0"/>
                <a:cs typeface="Arial" panose="020B0604020202020204" pitchFamily="34" charset="0"/>
              </a:rPr>
              <a:t>neg. konnotierte Begriffe</a:t>
            </a:r>
          </a:p>
          <a:p>
            <a:pPr algn="ctr"/>
            <a:r>
              <a:rPr lang="de-DE" dirty="0">
                <a:solidFill>
                  <a:schemeClr val="accent6">
                    <a:lumMod val="50000"/>
                  </a:schemeClr>
                </a:solidFill>
                <a:latin typeface="Arial" panose="020B0604020202020204" pitchFamily="34" charset="0"/>
                <a:cs typeface="Arial" panose="020B0604020202020204" pitchFamily="34" charset="0"/>
              </a:rPr>
              <a:t>(„Überfall“/ „Machtlosigkeit“)</a:t>
            </a:r>
          </a:p>
        </p:txBody>
      </p:sp>
    </p:spTree>
    <p:extLst>
      <p:ext uri="{BB962C8B-B14F-4D97-AF65-F5344CB8AC3E}">
        <p14:creationId xmlns:p14="http://schemas.microsoft.com/office/powerpoint/2010/main" val="115815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1" y="53752"/>
            <a:ext cx="8784975" cy="1143000"/>
          </a:xfrm>
        </p:spPr>
        <p:txBody>
          <a:bodyPr>
            <a:normAutofit/>
          </a:bodyPr>
          <a:lstStyle/>
          <a:p>
            <a:pPr algn="l"/>
            <a:r>
              <a:rPr lang="de-DE" sz="3600" dirty="0">
                <a:latin typeface="Arial" panose="020B0604020202020204" pitchFamily="34" charset="0"/>
                <a:cs typeface="Arial" panose="020B0604020202020204" pitchFamily="34" charset="0"/>
              </a:rPr>
              <a:t>Sprachlich-stilistische Analyse – Lösung </a:t>
            </a:r>
            <a:br>
              <a:rPr lang="de-DE" dirty="0">
                <a:latin typeface="Arial" panose="020B0604020202020204" pitchFamily="34" charset="0"/>
                <a:cs typeface="Arial" panose="020B0604020202020204" pitchFamily="34" charset="0"/>
              </a:rPr>
            </a:br>
            <a:r>
              <a:rPr lang="de-DE" sz="2000" i="1" dirty="0">
                <a:latin typeface="Arial" panose="020B0604020202020204" pitchFamily="34" charset="0"/>
                <a:cs typeface="Arial" panose="020B0604020202020204" pitchFamily="34" charset="0"/>
              </a:rPr>
              <a:t>(</a:t>
            </a:r>
            <a:r>
              <a:rPr lang="de-DE" sz="2000" i="1" dirty="0" err="1">
                <a:latin typeface="Arial" panose="020B0604020202020204" pitchFamily="34" charset="0"/>
                <a:cs typeface="Arial" panose="020B0604020202020204" pitchFamily="34" charset="0"/>
              </a:rPr>
              <a:t>Brev</a:t>
            </a:r>
            <a:r>
              <a:rPr lang="de-DE" sz="2000" i="1" dirty="0">
                <a:latin typeface="Arial" panose="020B0604020202020204" pitchFamily="34" charset="0"/>
                <a:cs typeface="Arial" panose="020B0604020202020204" pitchFamily="34" charset="0"/>
              </a:rPr>
              <a:t>. 14.1) </a:t>
            </a:r>
          </a:p>
        </p:txBody>
      </p:sp>
      <p:sp>
        <p:nvSpPr>
          <p:cNvPr id="3" name="Inhaltsplatzhalter 2"/>
          <p:cNvSpPr>
            <a:spLocks noGrp="1"/>
          </p:cNvSpPr>
          <p:nvPr>
            <p:ph sz="half" idx="1"/>
          </p:nvPr>
        </p:nvSpPr>
        <p:spPr>
          <a:xfrm>
            <a:off x="240758" y="1249506"/>
            <a:ext cx="5616624" cy="5589240"/>
          </a:xfrm>
        </p:spPr>
        <p:txBody>
          <a:bodyPr>
            <a:noAutofit/>
          </a:bodyPr>
          <a:lstStyle/>
          <a:p>
            <a:pPr marL="0" indent="0">
              <a:lnSpc>
                <a:spcPct val="150000"/>
              </a:lnSpc>
              <a:buNone/>
            </a:pPr>
            <a:r>
              <a:rPr lang="la-Latn" sz="1900" dirty="0">
                <a:solidFill>
                  <a:srgbClr val="7030A0"/>
                </a:solidFill>
                <a:latin typeface="Arial" panose="020B0604020202020204" pitchFamily="34" charset="0"/>
                <a:cs typeface="Arial" panose="020B0604020202020204" pitchFamily="34" charset="0"/>
              </a:rPr>
              <a:t>Soli</a:t>
            </a:r>
            <a:r>
              <a:rPr lang="la-Latn" sz="1900" dirty="0">
                <a:latin typeface="Arial" panose="020B0604020202020204" pitchFamily="34" charset="0"/>
                <a:cs typeface="Arial" panose="020B0604020202020204" pitchFamily="34" charset="0"/>
              </a:rPr>
              <a:t> omnium otiosi sunt qui sapientiae vacant, </a:t>
            </a:r>
            <a:r>
              <a:rPr lang="la-Latn" sz="1900" dirty="0">
                <a:solidFill>
                  <a:srgbClr val="7030A0"/>
                </a:solidFill>
                <a:latin typeface="Arial" panose="020B0604020202020204" pitchFamily="34" charset="0"/>
                <a:cs typeface="Arial" panose="020B0604020202020204" pitchFamily="34" charset="0"/>
              </a:rPr>
              <a:t>soli </a:t>
            </a:r>
            <a:r>
              <a:rPr lang="la-Latn" sz="1900" dirty="0">
                <a:latin typeface="Arial" panose="020B0604020202020204" pitchFamily="34" charset="0"/>
                <a:cs typeface="Arial" panose="020B0604020202020204" pitchFamily="34" charset="0"/>
              </a:rPr>
              <a:t>vivunt ; nec enim </a:t>
            </a:r>
            <a:r>
              <a:rPr lang="la-Latn" sz="1900" u="sng" dirty="0">
                <a:latin typeface="Arial" panose="020B0604020202020204" pitchFamily="34" charset="0"/>
                <a:cs typeface="Arial" panose="020B0604020202020204" pitchFamily="34" charset="0"/>
              </a:rPr>
              <a:t>suam</a:t>
            </a:r>
            <a:r>
              <a:rPr lang="la-Latn" sz="1900" dirty="0">
                <a:latin typeface="Arial" panose="020B0604020202020204" pitchFamily="34" charset="0"/>
                <a:cs typeface="Arial" panose="020B0604020202020204" pitchFamily="34" charset="0"/>
              </a:rPr>
              <a:t> tantum </a:t>
            </a:r>
            <a:r>
              <a:rPr lang="la-Latn" sz="1900" u="sng" dirty="0">
                <a:latin typeface="Arial" panose="020B0604020202020204" pitchFamily="34" charset="0"/>
                <a:cs typeface="Arial" panose="020B0604020202020204" pitchFamily="34" charset="0"/>
              </a:rPr>
              <a:t>aetatem</a:t>
            </a:r>
            <a:r>
              <a:rPr lang="la-Latn" sz="1900" dirty="0">
                <a:latin typeface="Arial" panose="020B0604020202020204" pitchFamily="34" charset="0"/>
                <a:cs typeface="Arial" panose="020B0604020202020204" pitchFamily="34" charset="0"/>
              </a:rPr>
              <a:t> bene tuentur : </a:t>
            </a:r>
            <a:r>
              <a:rPr lang="la-Latn" sz="1900" u="sng" dirty="0">
                <a:latin typeface="Arial" panose="020B0604020202020204" pitchFamily="34" charset="0"/>
                <a:cs typeface="Arial" panose="020B0604020202020204" pitchFamily="34" charset="0"/>
              </a:rPr>
              <a:t>omne aevum</a:t>
            </a:r>
            <a:r>
              <a:rPr lang="la-Latn" sz="1900" dirty="0">
                <a:latin typeface="Arial" panose="020B0604020202020204" pitchFamily="34" charset="0"/>
                <a:cs typeface="Arial" panose="020B0604020202020204" pitchFamily="34" charset="0"/>
              </a:rPr>
              <a:t> suo adiciunt (…)  Nisi ingratissimi sumus, illi </a:t>
            </a:r>
            <a:r>
              <a:rPr lang="la-Latn" sz="1900" dirty="0">
                <a:solidFill>
                  <a:schemeClr val="accent6">
                    <a:lumMod val="50000"/>
                  </a:schemeClr>
                </a:solidFill>
                <a:latin typeface="Arial" panose="020B0604020202020204" pitchFamily="34" charset="0"/>
                <a:cs typeface="Arial" panose="020B0604020202020204" pitchFamily="34" charset="0"/>
              </a:rPr>
              <a:t>clarissimi sacrarum o</a:t>
            </a:r>
            <a:r>
              <a:rPr lang="de-DE" sz="1900" dirty="0">
                <a:solidFill>
                  <a:schemeClr val="accent6">
                    <a:lumMod val="50000"/>
                  </a:schemeClr>
                </a:solidFill>
                <a:latin typeface="Arial" panose="020B0604020202020204" pitchFamily="34" charset="0"/>
                <a:cs typeface="Arial" panose="020B0604020202020204" pitchFamily="34" charset="0"/>
              </a:rPr>
              <a:t>pinionum</a:t>
            </a:r>
            <a:r>
              <a:rPr lang="la-Latn" sz="1900" dirty="0">
                <a:latin typeface="Arial" panose="020B0604020202020204" pitchFamily="34" charset="0"/>
                <a:cs typeface="Arial" panose="020B0604020202020204" pitchFamily="34" charset="0"/>
              </a:rPr>
              <a:t> conditores nobis nati sunt, nobis vitam praeparaverunt. Ad </a:t>
            </a:r>
            <a:r>
              <a:rPr lang="la-Latn" sz="1900" dirty="0">
                <a:solidFill>
                  <a:schemeClr val="accent6">
                    <a:lumMod val="50000"/>
                  </a:schemeClr>
                </a:solidFill>
                <a:latin typeface="Arial" panose="020B0604020202020204" pitchFamily="34" charset="0"/>
                <a:cs typeface="Arial" panose="020B0604020202020204" pitchFamily="34" charset="0"/>
              </a:rPr>
              <a:t>res pulcherrimas</a:t>
            </a:r>
            <a:r>
              <a:rPr lang="la-Latn" sz="1900" dirty="0">
                <a:latin typeface="Arial" panose="020B0604020202020204" pitchFamily="34" charset="0"/>
                <a:cs typeface="Arial" panose="020B0604020202020204" pitchFamily="34" charset="0"/>
              </a:rPr>
              <a:t> ex tenebris ad lucem erutas alieno labore deducimur ; </a:t>
            </a:r>
            <a:r>
              <a:rPr lang="la-Latn" sz="1900" u="sng" dirty="0">
                <a:latin typeface="Arial" panose="020B0604020202020204" pitchFamily="34" charset="0"/>
                <a:cs typeface="Arial" panose="020B0604020202020204" pitchFamily="34" charset="0"/>
              </a:rPr>
              <a:t>nullo</a:t>
            </a:r>
            <a:r>
              <a:rPr lang="la-Latn" sz="1900" dirty="0">
                <a:latin typeface="Arial" panose="020B0604020202020204" pitchFamily="34" charset="0"/>
                <a:cs typeface="Arial" panose="020B0604020202020204" pitchFamily="34" charset="0"/>
              </a:rPr>
              <a:t> nobis saeculo </a:t>
            </a:r>
            <a:r>
              <a:rPr lang="la-Latn" sz="1900" u="sng" dirty="0">
                <a:latin typeface="Arial" panose="020B0604020202020204" pitchFamily="34" charset="0"/>
                <a:cs typeface="Arial" panose="020B0604020202020204" pitchFamily="34" charset="0"/>
              </a:rPr>
              <a:t>interdictum est</a:t>
            </a:r>
            <a:r>
              <a:rPr lang="la-Latn" sz="1900" dirty="0">
                <a:latin typeface="Arial" panose="020B0604020202020204" pitchFamily="34" charset="0"/>
                <a:cs typeface="Arial" panose="020B0604020202020204" pitchFamily="34" charset="0"/>
              </a:rPr>
              <a:t>, in </a:t>
            </a:r>
            <a:r>
              <a:rPr lang="la-Latn" sz="1900" u="sng" dirty="0">
                <a:latin typeface="Arial" panose="020B0604020202020204" pitchFamily="34" charset="0"/>
                <a:cs typeface="Arial" panose="020B0604020202020204" pitchFamily="34" charset="0"/>
              </a:rPr>
              <a:t>omnia admittimur</a:t>
            </a:r>
            <a:r>
              <a:rPr lang="de-DE" sz="1900" u="sng" dirty="0">
                <a:latin typeface="Arial" panose="020B0604020202020204" pitchFamily="34" charset="0"/>
                <a:cs typeface="Arial" panose="020B0604020202020204" pitchFamily="34" charset="0"/>
              </a:rPr>
              <a:t> </a:t>
            </a:r>
            <a:r>
              <a:rPr lang="de-DE" sz="1900" dirty="0">
                <a:latin typeface="Arial" panose="020B0604020202020204" pitchFamily="34" charset="0"/>
                <a:cs typeface="Arial" panose="020B0604020202020204" pitchFamily="34" charset="0"/>
              </a:rPr>
              <a:t>(…).</a:t>
            </a:r>
            <a:endParaRPr lang="la-Latn" sz="1900" dirty="0">
              <a:latin typeface="Arial" panose="020B0604020202020204" pitchFamily="34" charset="0"/>
              <a:cs typeface="Arial" panose="020B0604020202020204" pitchFamily="34" charset="0"/>
            </a:endParaRPr>
          </a:p>
        </p:txBody>
      </p:sp>
      <p:sp>
        <p:nvSpPr>
          <p:cNvPr id="5" name="Textfeld 4"/>
          <p:cNvSpPr txBox="1"/>
          <p:nvPr/>
        </p:nvSpPr>
        <p:spPr>
          <a:xfrm>
            <a:off x="6094931" y="1412776"/>
            <a:ext cx="2869557" cy="369332"/>
          </a:xfrm>
          <a:prstGeom prst="rect">
            <a:avLst/>
          </a:prstGeom>
          <a:noFill/>
          <a:ln>
            <a:solidFill>
              <a:schemeClr val="tx1"/>
            </a:solidFill>
            <a:prstDash val="solid"/>
          </a:ln>
        </p:spPr>
        <p:txBody>
          <a:bodyPr wrap="square" rtlCol="0">
            <a:spAutoFit/>
          </a:bodyPr>
          <a:lstStyle/>
          <a:p>
            <a:pPr algn="ctr"/>
            <a:r>
              <a:rPr lang="de-DE" dirty="0">
                <a:solidFill>
                  <a:srgbClr val="7030A0"/>
                </a:solidFill>
                <a:latin typeface="Arial" panose="020B0604020202020204" pitchFamily="34" charset="0"/>
                <a:cs typeface="Arial" panose="020B0604020202020204" pitchFamily="34" charset="0"/>
              </a:rPr>
              <a:t>Anapher</a:t>
            </a:r>
            <a:r>
              <a:rPr lang="de-DE" dirty="0">
                <a:solidFill>
                  <a:srgbClr val="FF0000"/>
                </a:solidFill>
                <a:latin typeface="Arial" panose="020B0604020202020204" pitchFamily="34" charset="0"/>
                <a:cs typeface="Arial" panose="020B0604020202020204" pitchFamily="34" charset="0"/>
              </a:rPr>
              <a:t> </a:t>
            </a:r>
          </a:p>
        </p:txBody>
      </p:sp>
      <p:sp>
        <p:nvSpPr>
          <p:cNvPr id="6" name="Textfeld 5"/>
          <p:cNvSpPr txBox="1"/>
          <p:nvPr/>
        </p:nvSpPr>
        <p:spPr>
          <a:xfrm>
            <a:off x="6094930" y="2195572"/>
            <a:ext cx="2869557" cy="369332"/>
          </a:xfrm>
          <a:prstGeom prst="rect">
            <a:avLst/>
          </a:prstGeom>
          <a:noFill/>
          <a:ln>
            <a:solidFill>
              <a:schemeClr val="tx1"/>
            </a:solidFill>
            <a:prstDash val="solid"/>
          </a:ln>
        </p:spPr>
        <p:txBody>
          <a:bodyPr wrap="square" rtlCol="0">
            <a:spAutoFit/>
          </a:bodyPr>
          <a:lstStyle/>
          <a:p>
            <a:pPr algn="ctr"/>
            <a:r>
              <a:rPr lang="de-DE" u="sng" dirty="0">
                <a:latin typeface="Arial" panose="020B0604020202020204" pitchFamily="34" charset="0"/>
                <a:cs typeface="Arial" panose="020B0604020202020204" pitchFamily="34" charset="0"/>
              </a:rPr>
              <a:t>Antithesen</a:t>
            </a:r>
            <a:r>
              <a:rPr lang="de-DE" dirty="0">
                <a:solidFill>
                  <a:srgbClr val="FF0000"/>
                </a:solidFill>
                <a:latin typeface="Arial" panose="020B0604020202020204" pitchFamily="34" charset="0"/>
                <a:cs typeface="Arial" panose="020B0604020202020204" pitchFamily="34" charset="0"/>
              </a:rPr>
              <a:t>  </a:t>
            </a:r>
          </a:p>
        </p:txBody>
      </p:sp>
      <p:sp>
        <p:nvSpPr>
          <p:cNvPr id="8" name="Textfeld 7"/>
          <p:cNvSpPr txBox="1"/>
          <p:nvPr/>
        </p:nvSpPr>
        <p:spPr>
          <a:xfrm>
            <a:off x="6094931" y="3070701"/>
            <a:ext cx="2869557" cy="646331"/>
          </a:xfrm>
          <a:prstGeom prst="rect">
            <a:avLst/>
          </a:prstGeom>
          <a:noFill/>
          <a:ln>
            <a:solidFill>
              <a:schemeClr val="tx1"/>
            </a:solidFill>
            <a:prstDash val="solid"/>
          </a:ln>
        </p:spPr>
        <p:txBody>
          <a:bodyPr wrap="square" rtlCol="0">
            <a:spAutoFit/>
          </a:bodyPr>
          <a:lstStyle/>
          <a:p>
            <a:pPr algn="ctr"/>
            <a:r>
              <a:rPr lang="de-DE" dirty="0">
                <a:solidFill>
                  <a:schemeClr val="accent6">
                    <a:lumMod val="50000"/>
                  </a:schemeClr>
                </a:solidFill>
                <a:latin typeface="Arial" panose="020B0604020202020204" pitchFamily="34" charset="0"/>
                <a:cs typeface="Arial" panose="020B0604020202020204" pitchFamily="34" charset="0"/>
              </a:rPr>
              <a:t>pos. konnotierte Begriffe </a:t>
            </a:r>
            <a:r>
              <a:rPr lang="de-DE" dirty="0">
                <a:solidFill>
                  <a:schemeClr val="accent6">
                    <a:lumMod val="50000"/>
                  </a:schemeClr>
                </a:solidFill>
                <a:latin typeface="Arial" panose="020B0604020202020204" pitchFamily="34" charset="0"/>
                <a:cs typeface="Arial" panose="020B0604020202020204" pitchFamily="34" charset="0"/>
                <a:sym typeface="Symbol"/>
              </a:rPr>
              <a:t> Lob der Philosophie </a:t>
            </a:r>
            <a:endParaRPr lang="de-DE" dirty="0">
              <a:solidFill>
                <a:schemeClr val="accent6">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47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53752"/>
            <a:ext cx="8784976" cy="1477328"/>
          </a:xfrm>
        </p:spPr>
        <p:txBody>
          <a:bodyPr>
            <a:normAutofit fontScale="90000"/>
          </a:bodyPr>
          <a:lstStyle/>
          <a:p>
            <a:pPr algn="l"/>
            <a:r>
              <a:rPr lang="de-DE" sz="3800" dirty="0">
                <a:latin typeface="Arial" panose="020B0604020202020204" pitchFamily="34" charset="0"/>
                <a:cs typeface="Arial" panose="020B0604020202020204" pitchFamily="34" charset="0"/>
              </a:rPr>
              <a:t>Sprachlich-stilistische Analyse – </a:t>
            </a:r>
            <a:br>
              <a:rPr lang="de-DE" sz="3800" dirty="0">
                <a:latin typeface="Arial" panose="020B0604020202020204" pitchFamily="34" charset="0"/>
                <a:cs typeface="Arial" panose="020B0604020202020204" pitchFamily="34" charset="0"/>
              </a:rPr>
            </a:br>
            <a:r>
              <a:rPr lang="de-DE" sz="3800" dirty="0">
                <a:latin typeface="Arial" panose="020B0604020202020204" pitchFamily="34" charset="0"/>
                <a:cs typeface="Arial" panose="020B0604020202020204" pitchFamily="34" charset="0"/>
              </a:rPr>
              <a:t>Appell und Versprechen  </a:t>
            </a:r>
            <a:br>
              <a:rPr lang="de-DE" dirty="0"/>
            </a:br>
            <a:r>
              <a:rPr lang="de-DE" sz="2200" i="1" dirty="0">
                <a:latin typeface="Arial" panose="020B0604020202020204" pitchFamily="34" charset="0"/>
                <a:cs typeface="Arial" panose="020B0604020202020204" pitchFamily="34" charset="0"/>
              </a:rPr>
              <a:t>(</a:t>
            </a:r>
            <a:r>
              <a:rPr lang="de-DE" sz="2200" i="1" dirty="0" err="1">
                <a:latin typeface="Arial" panose="020B0604020202020204" pitchFamily="34" charset="0"/>
                <a:cs typeface="Arial" panose="020B0604020202020204" pitchFamily="34" charset="0"/>
              </a:rPr>
              <a:t>Brev</a:t>
            </a:r>
            <a:r>
              <a:rPr lang="de-DE" sz="2200" i="1" dirty="0">
                <a:latin typeface="Arial" panose="020B0604020202020204" pitchFamily="34" charset="0"/>
                <a:cs typeface="Arial" panose="020B0604020202020204" pitchFamily="34" charset="0"/>
              </a:rPr>
              <a:t>. 18.1-2; 19.2)</a:t>
            </a:r>
          </a:p>
        </p:txBody>
      </p:sp>
      <p:sp>
        <p:nvSpPr>
          <p:cNvPr id="3" name="Inhaltsplatzhalter 2"/>
          <p:cNvSpPr>
            <a:spLocks noGrp="1"/>
          </p:cNvSpPr>
          <p:nvPr>
            <p:ph sz="half" idx="1"/>
          </p:nvPr>
        </p:nvSpPr>
        <p:spPr>
          <a:xfrm>
            <a:off x="251520" y="1469121"/>
            <a:ext cx="5616624" cy="5272247"/>
          </a:xfrm>
        </p:spPr>
        <p:txBody>
          <a:bodyPr>
            <a:noAutofit/>
          </a:bodyPr>
          <a:lstStyle/>
          <a:p>
            <a:pPr marL="0" indent="0">
              <a:lnSpc>
                <a:spcPct val="150000"/>
              </a:lnSpc>
              <a:buNone/>
            </a:pPr>
            <a:r>
              <a:rPr lang="la-Latn" sz="1900" dirty="0">
                <a:solidFill>
                  <a:srgbClr val="0070C0"/>
                </a:solidFill>
                <a:latin typeface="Arial" panose="020B0604020202020204" pitchFamily="34" charset="0"/>
                <a:cs typeface="Arial" panose="020B0604020202020204" pitchFamily="34" charset="0"/>
              </a:rPr>
              <a:t>Excerpe</a:t>
            </a:r>
            <a:r>
              <a:rPr lang="la-Latn" sz="1900" dirty="0">
                <a:latin typeface="Arial" panose="020B0604020202020204" pitchFamily="34" charset="0"/>
                <a:cs typeface="Arial" panose="020B0604020202020204" pitchFamily="34" charset="0"/>
              </a:rPr>
              <a:t> itaque te vulgo, </a:t>
            </a:r>
            <a:r>
              <a:rPr lang="la-Latn" sz="1900" dirty="0">
                <a:solidFill>
                  <a:srgbClr val="0070C0"/>
                </a:solidFill>
                <a:latin typeface="Arial" panose="020B0604020202020204" pitchFamily="34" charset="0"/>
                <a:cs typeface="Arial" panose="020B0604020202020204" pitchFamily="34" charset="0"/>
              </a:rPr>
              <a:t>Pauline carissime</a:t>
            </a:r>
            <a:r>
              <a:rPr lang="la-Latn" sz="1900" dirty="0">
                <a:latin typeface="Arial" panose="020B0604020202020204" pitchFamily="34" charset="0"/>
                <a:cs typeface="Arial" panose="020B0604020202020204" pitchFamily="34" charset="0"/>
              </a:rPr>
              <a:t>, et in tranquilliorem portum (…) tandem </a:t>
            </a:r>
            <a:r>
              <a:rPr lang="la-Latn" sz="1900" dirty="0">
                <a:solidFill>
                  <a:srgbClr val="0070C0"/>
                </a:solidFill>
                <a:latin typeface="Arial" panose="020B0604020202020204" pitchFamily="34" charset="0"/>
                <a:cs typeface="Arial" panose="020B0604020202020204" pitchFamily="34" charset="0"/>
              </a:rPr>
              <a:t>recede</a:t>
            </a:r>
            <a:r>
              <a:rPr lang="la-Latn" sz="1900" dirty="0">
                <a:latin typeface="Arial" panose="020B0604020202020204" pitchFamily="34" charset="0"/>
                <a:cs typeface="Arial" panose="020B0604020202020204" pitchFamily="34" charset="0"/>
              </a:rPr>
              <a:t>. (…) Nec te ad </a:t>
            </a:r>
            <a:r>
              <a:rPr lang="la-Latn" sz="1900" dirty="0">
                <a:solidFill>
                  <a:schemeClr val="accent6">
                    <a:lumMod val="50000"/>
                  </a:schemeClr>
                </a:solidFill>
                <a:latin typeface="Arial" panose="020B0604020202020204" pitchFamily="34" charset="0"/>
                <a:cs typeface="Arial" panose="020B0604020202020204" pitchFamily="34" charset="0"/>
              </a:rPr>
              <a:t>segnem</a:t>
            </a:r>
            <a:r>
              <a:rPr lang="la-Latn" sz="1900" dirty="0">
                <a:latin typeface="Arial" panose="020B0604020202020204" pitchFamily="34" charset="0"/>
                <a:cs typeface="Arial" panose="020B0604020202020204" pitchFamily="34" charset="0"/>
              </a:rPr>
              <a:t> aut </a:t>
            </a:r>
            <a:r>
              <a:rPr lang="la-Latn" sz="1900" dirty="0">
                <a:solidFill>
                  <a:schemeClr val="accent6">
                    <a:lumMod val="50000"/>
                  </a:schemeClr>
                </a:solidFill>
                <a:latin typeface="Arial" panose="020B0604020202020204" pitchFamily="34" charset="0"/>
                <a:cs typeface="Arial" panose="020B0604020202020204" pitchFamily="34" charset="0"/>
              </a:rPr>
              <a:t>inertem</a:t>
            </a:r>
            <a:r>
              <a:rPr lang="la-Latn" sz="1900" dirty="0">
                <a:latin typeface="Arial" panose="020B0604020202020204" pitchFamily="34" charset="0"/>
                <a:cs typeface="Arial" panose="020B0604020202020204" pitchFamily="34" charset="0"/>
              </a:rPr>
              <a:t> quietem voco, non ut </a:t>
            </a:r>
            <a:r>
              <a:rPr lang="la-Latn" sz="1900" dirty="0">
                <a:solidFill>
                  <a:schemeClr val="accent6">
                    <a:lumMod val="50000"/>
                  </a:schemeClr>
                </a:solidFill>
                <a:latin typeface="Arial" panose="020B0604020202020204" pitchFamily="34" charset="0"/>
                <a:cs typeface="Arial" panose="020B0604020202020204" pitchFamily="34" charset="0"/>
              </a:rPr>
              <a:t>somno</a:t>
            </a:r>
            <a:r>
              <a:rPr lang="la-Latn" sz="1900" dirty="0">
                <a:latin typeface="Arial" panose="020B0604020202020204" pitchFamily="34" charset="0"/>
                <a:cs typeface="Arial" panose="020B0604020202020204" pitchFamily="34" charset="0"/>
              </a:rPr>
              <a:t> et </a:t>
            </a:r>
            <a:r>
              <a:rPr lang="la-Latn" sz="1900" dirty="0">
                <a:solidFill>
                  <a:schemeClr val="accent6">
                    <a:lumMod val="50000"/>
                  </a:schemeClr>
                </a:solidFill>
                <a:latin typeface="Arial" panose="020B0604020202020204" pitchFamily="34" charset="0"/>
                <a:cs typeface="Arial" panose="020B0604020202020204" pitchFamily="34" charset="0"/>
              </a:rPr>
              <a:t>caris turbae voluptatibus</a:t>
            </a:r>
            <a:r>
              <a:rPr lang="la-Latn" sz="1900" dirty="0">
                <a:latin typeface="Arial" panose="020B0604020202020204" pitchFamily="34" charset="0"/>
                <a:cs typeface="Arial" panose="020B0604020202020204" pitchFamily="34" charset="0"/>
              </a:rPr>
              <a:t> quidquid est in te indolis vividae, mergas: non est istud</a:t>
            </a:r>
            <a:r>
              <a:rPr lang="la-Latn" sz="1900" dirty="0">
                <a:solidFill>
                  <a:schemeClr val="accent6">
                    <a:lumMod val="50000"/>
                  </a:schemeClr>
                </a:solidFill>
                <a:latin typeface="Arial" panose="020B0604020202020204" pitchFamily="34" charset="0"/>
                <a:cs typeface="Arial" panose="020B0604020202020204" pitchFamily="34" charset="0"/>
              </a:rPr>
              <a:t> </a:t>
            </a:r>
            <a:r>
              <a:rPr lang="la-Latn" sz="1900" dirty="0">
                <a:latin typeface="Arial" panose="020B0604020202020204" pitchFamily="34" charset="0"/>
                <a:cs typeface="Arial" panose="020B0604020202020204" pitchFamily="34" charset="0"/>
              </a:rPr>
              <a:t>adquiescere; invenies maiora omnibus adhuc strenue tract</a:t>
            </a:r>
            <a:r>
              <a:rPr lang="de-DE" sz="1900" dirty="0">
                <a:latin typeface="Arial" panose="020B0604020202020204" pitchFamily="34" charset="0"/>
                <a:cs typeface="Arial" panose="020B0604020202020204" pitchFamily="34" charset="0"/>
              </a:rPr>
              <a:t>at</a:t>
            </a:r>
            <a:r>
              <a:rPr lang="la-Latn" sz="1900" dirty="0">
                <a:latin typeface="Arial" panose="020B0604020202020204" pitchFamily="34" charset="0"/>
                <a:cs typeface="Arial" panose="020B0604020202020204" pitchFamily="34" charset="0"/>
              </a:rPr>
              <a:t>is operibus quae repositus et secur</a:t>
            </a:r>
            <a:r>
              <a:rPr lang="de-DE" sz="1900" dirty="0">
                <a:latin typeface="Arial" panose="020B0604020202020204" pitchFamily="34" charset="0"/>
                <a:cs typeface="Arial" panose="020B0604020202020204" pitchFamily="34" charset="0"/>
              </a:rPr>
              <a:t>u</a:t>
            </a:r>
            <a:r>
              <a:rPr lang="la-Latn" sz="1900" dirty="0">
                <a:latin typeface="Arial" panose="020B0604020202020204" pitchFamily="34" charset="0"/>
                <a:cs typeface="Arial" panose="020B0604020202020204" pitchFamily="34" charset="0"/>
              </a:rPr>
              <a:t>s agites. (…) Nunc, dum calet sanguis, vigentibus ad meliora eundum est. Exspectat te in hoc genere vitae </a:t>
            </a:r>
            <a:r>
              <a:rPr lang="la-Latn" sz="1900" dirty="0">
                <a:solidFill>
                  <a:srgbClr val="00B050"/>
                </a:solidFill>
                <a:latin typeface="Arial" panose="020B0604020202020204" pitchFamily="34" charset="0"/>
                <a:cs typeface="Arial" panose="020B0604020202020204" pitchFamily="34" charset="0"/>
              </a:rPr>
              <a:t>multum bonarum artium, amor virtutium atque usus, cupiditatium oblivio, vivendi ac moriendi scientia, alta rerum quies. </a:t>
            </a:r>
          </a:p>
        </p:txBody>
      </p:sp>
      <p:sp>
        <p:nvSpPr>
          <p:cNvPr id="5" name="Textfeld 4"/>
          <p:cNvSpPr txBox="1"/>
          <p:nvPr/>
        </p:nvSpPr>
        <p:spPr>
          <a:xfrm>
            <a:off x="6129511" y="1680976"/>
            <a:ext cx="2869557" cy="646331"/>
          </a:xfrm>
          <a:prstGeom prst="rect">
            <a:avLst/>
          </a:prstGeom>
          <a:noFill/>
          <a:ln>
            <a:solidFill>
              <a:schemeClr val="tx1"/>
            </a:solidFill>
            <a:prstDash val="solid"/>
          </a:ln>
        </p:spPr>
        <p:txBody>
          <a:bodyPr wrap="square" rtlCol="0">
            <a:spAutoFit/>
          </a:bodyPr>
          <a:lstStyle/>
          <a:p>
            <a:pPr algn="ctr"/>
            <a:r>
              <a:rPr lang="de-DE" dirty="0">
                <a:solidFill>
                  <a:srgbClr val="0070C0"/>
                </a:solidFill>
                <a:latin typeface="Arial" panose="020B0604020202020204" pitchFamily="34" charset="0"/>
                <a:cs typeface="Arial" panose="020B0604020202020204" pitchFamily="34" charset="0"/>
              </a:rPr>
              <a:t>direkte Ansprache (Imperative/ Vokativ)</a:t>
            </a:r>
          </a:p>
        </p:txBody>
      </p:sp>
      <p:sp>
        <p:nvSpPr>
          <p:cNvPr id="7" name="Textfeld 6"/>
          <p:cNvSpPr txBox="1"/>
          <p:nvPr/>
        </p:nvSpPr>
        <p:spPr>
          <a:xfrm>
            <a:off x="6129511" y="2981289"/>
            <a:ext cx="2869557" cy="646331"/>
          </a:xfrm>
          <a:prstGeom prst="rect">
            <a:avLst/>
          </a:prstGeom>
          <a:noFill/>
          <a:ln>
            <a:solidFill>
              <a:schemeClr val="tx1"/>
            </a:solidFill>
            <a:prstDash val="solid"/>
          </a:ln>
        </p:spPr>
        <p:txBody>
          <a:bodyPr wrap="square" rtlCol="0">
            <a:spAutoFit/>
          </a:bodyPr>
          <a:lstStyle/>
          <a:p>
            <a:pPr algn="ctr"/>
            <a:r>
              <a:rPr lang="de-DE" dirty="0">
                <a:solidFill>
                  <a:schemeClr val="accent6">
                    <a:lumMod val="50000"/>
                  </a:schemeClr>
                </a:solidFill>
                <a:latin typeface="Arial" panose="020B0604020202020204" pitchFamily="34" charset="0"/>
                <a:cs typeface="Arial" panose="020B0604020202020204" pitchFamily="34" charset="0"/>
              </a:rPr>
              <a:t>abwertende Formulierungen  </a:t>
            </a:r>
          </a:p>
        </p:txBody>
      </p:sp>
      <p:grpSp>
        <p:nvGrpSpPr>
          <p:cNvPr id="9" name="Gruppieren 8">
            <a:extLst>
              <a:ext uri="{FF2B5EF4-FFF2-40B4-BE49-F238E27FC236}">
                <a16:creationId xmlns:a16="http://schemas.microsoft.com/office/drawing/2014/main" id="{3097D7D0-ECBE-4412-B949-45B99CEE5519}"/>
              </a:ext>
            </a:extLst>
          </p:cNvPr>
          <p:cNvGrpSpPr/>
          <p:nvPr/>
        </p:nvGrpSpPr>
        <p:grpSpPr>
          <a:xfrm>
            <a:off x="5901336" y="5597196"/>
            <a:ext cx="3097732" cy="1072164"/>
            <a:chOff x="5855993" y="1802346"/>
            <a:chExt cx="3097732" cy="1072164"/>
          </a:xfrm>
        </p:grpSpPr>
        <p:sp>
          <p:nvSpPr>
            <p:cNvPr id="10" name="Textfeld 9">
              <a:extLst>
                <a:ext uri="{FF2B5EF4-FFF2-40B4-BE49-F238E27FC236}">
                  <a16:creationId xmlns:a16="http://schemas.microsoft.com/office/drawing/2014/main" id="{467E1ACF-F3F8-47BC-A7F8-11A2F5A5EA58}"/>
                </a:ext>
              </a:extLst>
            </p:cNvPr>
            <p:cNvSpPr txBox="1"/>
            <p:nvPr/>
          </p:nvSpPr>
          <p:spPr>
            <a:xfrm>
              <a:off x="6084168" y="1866398"/>
              <a:ext cx="2869557" cy="923330"/>
            </a:xfrm>
            <a:prstGeom prst="rect">
              <a:avLst/>
            </a:prstGeom>
            <a:noFill/>
            <a:ln>
              <a:solidFill>
                <a:schemeClr val="tx1"/>
              </a:solidFill>
              <a:prstDash val="solid"/>
            </a:ln>
          </p:spPr>
          <p:txBody>
            <a:bodyPr wrap="square" rtlCol="0">
              <a:spAutoFit/>
            </a:bodyPr>
            <a:lstStyle/>
            <a:p>
              <a:pPr algn="ctr"/>
              <a:r>
                <a:rPr lang="de-DE" dirty="0">
                  <a:solidFill>
                    <a:srgbClr val="00B050"/>
                  </a:solidFill>
                  <a:latin typeface="Arial" panose="020B0604020202020204" pitchFamily="34" charset="0"/>
                  <a:cs typeface="Arial" panose="020B0604020202020204" pitchFamily="34" charset="0"/>
                </a:rPr>
                <a:t>Enumeratio, </a:t>
              </a:r>
            </a:p>
            <a:p>
              <a:pPr algn="ctr"/>
              <a:r>
                <a:rPr lang="de-DE" dirty="0">
                  <a:solidFill>
                    <a:srgbClr val="00B050"/>
                  </a:solidFill>
                  <a:latin typeface="Arial" panose="020B0604020202020204" pitchFamily="34" charset="0"/>
                  <a:cs typeface="Arial" panose="020B0604020202020204" pitchFamily="34" charset="0"/>
                </a:rPr>
                <a:t>pos. konnotierte Begriffe </a:t>
              </a:r>
            </a:p>
            <a:p>
              <a:pPr algn="ctr"/>
              <a:r>
                <a:rPr lang="de-DE" dirty="0">
                  <a:solidFill>
                    <a:srgbClr val="00B050"/>
                  </a:solidFill>
                  <a:latin typeface="Arial" panose="020B0604020202020204" pitchFamily="34" charset="0"/>
                  <a:cs typeface="Arial" panose="020B0604020202020204" pitchFamily="34" charset="0"/>
                  <a:sym typeface="Symbol" panose="05050102010706020507" pitchFamily="18" charset="2"/>
                </a:rPr>
                <a:t> </a:t>
              </a:r>
              <a:r>
                <a:rPr lang="de-DE" dirty="0">
                  <a:solidFill>
                    <a:srgbClr val="00B050"/>
                  </a:solidFill>
                  <a:latin typeface="Arial" panose="020B0604020202020204" pitchFamily="34" charset="0"/>
                  <a:cs typeface="Arial" panose="020B0604020202020204" pitchFamily="34" charset="0"/>
                </a:rPr>
                <a:t>Versprechen </a:t>
              </a:r>
            </a:p>
          </p:txBody>
        </p:sp>
        <p:cxnSp>
          <p:nvCxnSpPr>
            <p:cNvPr id="11" name="Gerade Verbindung 26">
              <a:extLst>
                <a:ext uri="{FF2B5EF4-FFF2-40B4-BE49-F238E27FC236}">
                  <a16:creationId xmlns:a16="http://schemas.microsoft.com/office/drawing/2014/main" id="{6AF12CF2-308E-4109-8156-21137BD7F39F}"/>
                </a:ext>
              </a:extLst>
            </p:cNvPr>
            <p:cNvCxnSpPr/>
            <p:nvPr/>
          </p:nvCxnSpPr>
          <p:spPr>
            <a:xfrm>
              <a:off x="5855993" y="1802346"/>
              <a:ext cx="0" cy="1072164"/>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205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l="-6000" r="-6000"/>
          </a:stretch>
        </a:blip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13C022AF-9C7A-4867-97E0-D487EDD20B2A}"/>
              </a:ext>
            </a:extLst>
          </p:cNvPr>
          <p:cNvSpPr txBox="1">
            <a:spLocks/>
          </p:cNvSpPr>
          <p:nvPr/>
        </p:nvSpPr>
        <p:spPr>
          <a:xfrm>
            <a:off x="467544" y="4005064"/>
            <a:ext cx="6984776" cy="1800200"/>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4000" dirty="0">
                <a:latin typeface="Arial" panose="020B0604020202020204" pitchFamily="34" charset="0"/>
                <a:cs typeface="Arial" panose="020B0604020202020204" pitchFamily="34" charset="0"/>
              </a:rPr>
              <a:t>4. Einordnung der Gedanken Senecas in die stoische Lehre </a:t>
            </a:r>
            <a:br>
              <a:rPr lang="de-DE" dirty="0"/>
            </a:br>
            <a:endParaRPr lang="de-DE"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771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91B6D3-C37F-4FCA-B7BE-A953348D02BE}"/>
              </a:ext>
            </a:extLst>
          </p:cNvPr>
          <p:cNvSpPr>
            <a:spLocks noGrp="1"/>
          </p:cNvSpPr>
          <p:nvPr>
            <p:ph type="title"/>
          </p:nvPr>
        </p:nvSpPr>
        <p:spPr>
          <a:xfrm>
            <a:off x="107503" y="44624"/>
            <a:ext cx="8797865" cy="1143000"/>
          </a:xfrm>
        </p:spPr>
        <p:txBody>
          <a:bodyPr>
            <a:noAutofit/>
          </a:bodyPr>
          <a:lstStyle/>
          <a:p>
            <a:pPr algn="l"/>
            <a:r>
              <a:rPr lang="de-DE" sz="3400" dirty="0">
                <a:latin typeface="Arial" panose="020B0604020202020204" pitchFamily="34" charset="0"/>
                <a:cs typeface="Arial" panose="020B0604020202020204" pitchFamily="34" charset="0"/>
              </a:rPr>
              <a:t>4.1 Ausrichtung des Lebens auf das Erreichen der sapientia </a:t>
            </a:r>
          </a:p>
        </p:txBody>
      </p:sp>
      <p:sp>
        <p:nvSpPr>
          <p:cNvPr id="3" name="Textfeld 2">
            <a:extLst>
              <a:ext uri="{FF2B5EF4-FFF2-40B4-BE49-F238E27FC236}">
                <a16:creationId xmlns:a16="http://schemas.microsoft.com/office/drawing/2014/main" id="{42BF6F51-7E58-44BB-A990-CDFEA459B2A4}"/>
              </a:ext>
            </a:extLst>
          </p:cNvPr>
          <p:cNvSpPr txBox="1"/>
          <p:nvPr/>
        </p:nvSpPr>
        <p:spPr>
          <a:xfrm>
            <a:off x="179512" y="1340768"/>
            <a:ext cx="8712968" cy="400110"/>
          </a:xfrm>
          <a:prstGeom prst="rect">
            <a:avLst/>
          </a:prstGeom>
          <a:noFill/>
          <a:ln>
            <a:solidFill>
              <a:schemeClr val="tx1"/>
            </a:solidFill>
          </a:ln>
        </p:spPr>
        <p:txBody>
          <a:bodyPr wrap="square" rtlCol="0">
            <a:spAutoFit/>
          </a:bodyPr>
          <a:lstStyle/>
          <a:p>
            <a:r>
              <a:rPr lang="de-DE" sz="2000" dirty="0">
                <a:latin typeface="Arial" panose="020B0604020202020204" pitchFamily="34" charset="0"/>
                <a:cs typeface="Arial" panose="020B0604020202020204" pitchFamily="34" charset="0"/>
              </a:rPr>
              <a:t>„Soli </a:t>
            </a:r>
            <a:r>
              <a:rPr lang="de-DE" sz="2000" dirty="0" err="1">
                <a:latin typeface="Arial" panose="020B0604020202020204" pitchFamily="34" charset="0"/>
                <a:cs typeface="Arial" panose="020B0604020202020204" pitchFamily="34" charset="0"/>
              </a:rPr>
              <a:t>omnium</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otiosi</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sunt</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qui</a:t>
            </a:r>
            <a:r>
              <a:rPr lang="de-DE" sz="2000" dirty="0">
                <a:latin typeface="Arial" panose="020B0604020202020204" pitchFamily="34" charset="0"/>
                <a:cs typeface="Arial" panose="020B0604020202020204" pitchFamily="34" charset="0"/>
              </a:rPr>
              <a:t> </a:t>
            </a:r>
            <a:r>
              <a:rPr lang="de-DE" sz="2000" dirty="0" err="1">
                <a:solidFill>
                  <a:srgbClr val="FF0000"/>
                </a:solidFill>
                <a:latin typeface="Arial" panose="020B0604020202020204" pitchFamily="34" charset="0"/>
                <a:cs typeface="Arial" panose="020B0604020202020204" pitchFamily="34" charset="0"/>
              </a:rPr>
              <a:t>sapientiae</a:t>
            </a:r>
            <a:r>
              <a:rPr lang="de-DE" sz="2000" dirty="0">
                <a:latin typeface="Arial" panose="020B0604020202020204" pitchFamily="34" charset="0"/>
                <a:cs typeface="Arial" panose="020B0604020202020204" pitchFamily="34" charset="0"/>
              </a:rPr>
              <a:t> </a:t>
            </a:r>
            <a:r>
              <a:rPr lang="de-DE" sz="2000" dirty="0" err="1">
                <a:solidFill>
                  <a:srgbClr val="0070C0"/>
                </a:solidFill>
                <a:latin typeface="Arial" panose="020B0604020202020204" pitchFamily="34" charset="0"/>
                <a:cs typeface="Arial" panose="020B0604020202020204" pitchFamily="34" charset="0"/>
              </a:rPr>
              <a:t>vacant</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soli</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vivunt</a:t>
            </a:r>
            <a:r>
              <a:rPr lang="de-DE" sz="2000" dirty="0">
                <a:latin typeface="Arial" panose="020B0604020202020204" pitchFamily="34" charset="0"/>
                <a:cs typeface="Arial" panose="020B0604020202020204" pitchFamily="34" charset="0"/>
              </a:rPr>
              <a:t>.“ </a:t>
            </a:r>
            <a:r>
              <a:rPr lang="de-DE" sz="1600" i="1" dirty="0">
                <a:latin typeface="Arial" panose="020B0604020202020204" pitchFamily="34" charset="0"/>
                <a:cs typeface="Arial" panose="020B0604020202020204" pitchFamily="34" charset="0"/>
              </a:rPr>
              <a:t>(</a:t>
            </a:r>
            <a:r>
              <a:rPr lang="de-DE" sz="1600" i="1" dirty="0" err="1">
                <a:latin typeface="Arial" panose="020B0604020202020204" pitchFamily="34" charset="0"/>
                <a:cs typeface="Arial" panose="020B0604020202020204" pitchFamily="34" charset="0"/>
              </a:rPr>
              <a:t>Brev</a:t>
            </a:r>
            <a:r>
              <a:rPr lang="de-DE" sz="1600" i="1" dirty="0">
                <a:latin typeface="Arial" panose="020B0604020202020204" pitchFamily="34" charset="0"/>
                <a:cs typeface="Arial" panose="020B0604020202020204" pitchFamily="34" charset="0"/>
              </a:rPr>
              <a:t>. 14.1)</a:t>
            </a:r>
            <a:endParaRPr lang="de-DE" sz="1600" dirty="0">
              <a:latin typeface="Arial" panose="020B0604020202020204" pitchFamily="34" charset="0"/>
              <a:cs typeface="Arial" panose="020B0604020202020204" pitchFamily="34" charset="0"/>
            </a:endParaRPr>
          </a:p>
        </p:txBody>
      </p:sp>
      <p:sp>
        <p:nvSpPr>
          <p:cNvPr id="7" name="Textfeld 6">
            <a:extLst>
              <a:ext uri="{FF2B5EF4-FFF2-40B4-BE49-F238E27FC236}">
                <a16:creationId xmlns:a16="http://schemas.microsoft.com/office/drawing/2014/main" id="{53F168EE-A39C-40C8-8F91-5D7DA742CABD}"/>
              </a:ext>
            </a:extLst>
          </p:cNvPr>
          <p:cNvSpPr txBox="1"/>
          <p:nvPr/>
        </p:nvSpPr>
        <p:spPr>
          <a:xfrm>
            <a:off x="179512" y="1907540"/>
            <a:ext cx="2869557" cy="369332"/>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Glück </a:t>
            </a:r>
          </a:p>
        </p:txBody>
      </p:sp>
      <p:sp>
        <p:nvSpPr>
          <p:cNvPr id="8" name="Textfeld 7">
            <a:extLst>
              <a:ext uri="{FF2B5EF4-FFF2-40B4-BE49-F238E27FC236}">
                <a16:creationId xmlns:a16="http://schemas.microsoft.com/office/drawing/2014/main" id="{0409E279-CEA8-4576-926A-360B1B7CCFFA}"/>
              </a:ext>
            </a:extLst>
          </p:cNvPr>
          <p:cNvSpPr txBox="1"/>
          <p:nvPr/>
        </p:nvSpPr>
        <p:spPr>
          <a:xfrm>
            <a:off x="179512" y="2780928"/>
            <a:ext cx="2869557" cy="1200329"/>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secundum naturam vivere</a:t>
            </a:r>
          </a:p>
          <a:p>
            <a:pPr marL="285750" indent="-285750" algn="ctr">
              <a:buFont typeface="Symbol" panose="05050102010706020507" pitchFamily="18" charset="2"/>
              <a:buChar char="®"/>
            </a:pPr>
            <a:r>
              <a:rPr lang="de-DE" dirty="0">
                <a:latin typeface="Arial" panose="020B0604020202020204" pitchFamily="34" charset="0"/>
                <a:cs typeface="Arial" panose="020B0604020202020204" pitchFamily="34" charset="0"/>
                <a:sym typeface="Symbol" panose="05050102010706020507" pitchFamily="18" charset="2"/>
              </a:rPr>
              <a:t>gemäß der Natur leben</a:t>
            </a:r>
          </a:p>
          <a:p>
            <a:pPr marL="285750" indent="-285750" algn="ctr">
              <a:buFont typeface="Symbol" panose="05050102010706020507" pitchFamily="18" charset="2"/>
              <a:buChar char="®"/>
            </a:pPr>
            <a:r>
              <a:rPr lang="de-DE" dirty="0">
                <a:latin typeface="Arial" panose="020B0604020202020204" pitchFamily="34" charset="0"/>
                <a:cs typeface="Arial" panose="020B0604020202020204" pitchFamily="34" charset="0"/>
                <a:sym typeface="Symbol" panose="05050102010706020507" pitchFamily="18" charset="2"/>
              </a:rPr>
              <a:t>Natur  Vernunft </a:t>
            </a:r>
            <a:endParaRPr lang="de-DE" dirty="0">
              <a:latin typeface="Arial" panose="020B0604020202020204" pitchFamily="34" charset="0"/>
              <a:cs typeface="Arial" panose="020B0604020202020204" pitchFamily="34" charset="0"/>
            </a:endParaRPr>
          </a:p>
          <a:p>
            <a:pPr algn="ctr"/>
            <a:r>
              <a:rPr lang="de-DE" dirty="0">
                <a:latin typeface="Arial" panose="020B0604020202020204" pitchFamily="34" charset="0"/>
                <a:cs typeface="Arial" panose="020B0604020202020204" pitchFamily="34" charset="0"/>
              </a:rPr>
              <a:t> </a:t>
            </a:r>
          </a:p>
        </p:txBody>
      </p:sp>
      <p:sp>
        <p:nvSpPr>
          <p:cNvPr id="10" name="Textfeld 9">
            <a:extLst>
              <a:ext uri="{FF2B5EF4-FFF2-40B4-BE49-F238E27FC236}">
                <a16:creationId xmlns:a16="http://schemas.microsoft.com/office/drawing/2014/main" id="{95B5F80F-0C4A-41C7-B0F1-ABA270BE2A29}"/>
              </a:ext>
            </a:extLst>
          </p:cNvPr>
          <p:cNvSpPr txBox="1"/>
          <p:nvPr/>
        </p:nvSpPr>
        <p:spPr>
          <a:xfrm>
            <a:off x="6876252" y="1916832"/>
            <a:ext cx="2016228" cy="646331"/>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göttliche Weltvernunft </a:t>
            </a:r>
          </a:p>
        </p:txBody>
      </p:sp>
      <p:sp>
        <p:nvSpPr>
          <p:cNvPr id="11" name="Textfeld 10">
            <a:extLst>
              <a:ext uri="{FF2B5EF4-FFF2-40B4-BE49-F238E27FC236}">
                <a16:creationId xmlns:a16="http://schemas.microsoft.com/office/drawing/2014/main" id="{46D77378-1058-4F8D-BEED-954582CFB0F1}"/>
              </a:ext>
            </a:extLst>
          </p:cNvPr>
          <p:cNvSpPr txBox="1"/>
          <p:nvPr/>
        </p:nvSpPr>
        <p:spPr>
          <a:xfrm>
            <a:off x="6876252" y="3068960"/>
            <a:ext cx="2016228" cy="369332"/>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ratio </a:t>
            </a:r>
          </a:p>
        </p:txBody>
      </p:sp>
      <p:sp>
        <p:nvSpPr>
          <p:cNvPr id="12" name="Textfeld 11">
            <a:extLst>
              <a:ext uri="{FF2B5EF4-FFF2-40B4-BE49-F238E27FC236}">
                <a16:creationId xmlns:a16="http://schemas.microsoft.com/office/drawing/2014/main" id="{C651E5C7-E1D4-46A9-84BB-DB6399526B38}"/>
              </a:ext>
            </a:extLst>
          </p:cNvPr>
          <p:cNvSpPr txBox="1"/>
          <p:nvPr/>
        </p:nvSpPr>
        <p:spPr>
          <a:xfrm>
            <a:off x="3563888" y="3068960"/>
            <a:ext cx="2016228" cy="369332"/>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recta ratio </a:t>
            </a:r>
            <a:r>
              <a:rPr lang="de-DE" dirty="0">
                <a:latin typeface="Arial" panose="020B0604020202020204" pitchFamily="34" charset="0"/>
                <a:cs typeface="Arial" panose="020B0604020202020204" pitchFamily="34" charset="0"/>
                <a:sym typeface="Symbol" panose="05050102010706020507" pitchFamily="18" charset="2"/>
              </a:rPr>
              <a:t> virtus </a:t>
            </a:r>
            <a:r>
              <a:rPr lang="de-DE" dirty="0">
                <a:latin typeface="Arial" panose="020B0604020202020204" pitchFamily="34" charset="0"/>
                <a:cs typeface="Arial" panose="020B0604020202020204" pitchFamily="34" charset="0"/>
              </a:rPr>
              <a:t>  </a:t>
            </a:r>
          </a:p>
        </p:txBody>
      </p:sp>
      <p:sp>
        <p:nvSpPr>
          <p:cNvPr id="13" name="Textfeld 12">
            <a:extLst>
              <a:ext uri="{FF2B5EF4-FFF2-40B4-BE49-F238E27FC236}">
                <a16:creationId xmlns:a16="http://schemas.microsoft.com/office/drawing/2014/main" id="{492A07AD-0760-4C24-9077-5D227A79CF22}"/>
              </a:ext>
            </a:extLst>
          </p:cNvPr>
          <p:cNvSpPr txBox="1"/>
          <p:nvPr/>
        </p:nvSpPr>
        <p:spPr>
          <a:xfrm>
            <a:off x="3779912" y="3933056"/>
            <a:ext cx="1584176" cy="369332"/>
          </a:xfrm>
          <a:prstGeom prst="rect">
            <a:avLst/>
          </a:prstGeom>
          <a:noFill/>
          <a:ln>
            <a:solidFill>
              <a:schemeClr val="tx1"/>
            </a:solidFill>
            <a:prstDash val="solid"/>
          </a:ln>
        </p:spPr>
        <p:txBody>
          <a:bodyPr wrap="square" rtlCol="0">
            <a:spAutoFit/>
          </a:bodyPr>
          <a:lstStyle/>
          <a:p>
            <a:pPr algn="ctr"/>
            <a:r>
              <a:rPr lang="de-DE" dirty="0">
                <a:solidFill>
                  <a:srgbClr val="FF0000"/>
                </a:solidFill>
                <a:latin typeface="Arial" panose="020B0604020202020204" pitchFamily="34" charset="0"/>
                <a:cs typeface="Arial" panose="020B0604020202020204" pitchFamily="34" charset="0"/>
              </a:rPr>
              <a:t>sapiens</a:t>
            </a:r>
            <a:r>
              <a:rPr lang="de-DE" dirty="0">
                <a:latin typeface="Arial" panose="020B0604020202020204" pitchFamily="34" charset="0"/>
                <a:cs typeface="Arial" panose="020B0604020202020204" pitchFamily="34" charset="0"/>
              </a:rPr>
              <a:t>  </a:t>
            </a:r>
          </a:p>
        </p:txBody>
      </p:sp>
      <p:sp>
        <p:nvSpPr>
          <p:cNvPr id="21" name="Textfeld 20">
            <a:extLst>
              <a:ext uri="{FF2B5EF4-FFF2-40B4-BE49-F238E27FC236}">
                <a16:creationId xmlns:a16="http://schemas.microsoft.com/office/drawing/2014/main" id="{D0D8DE47-2629-4F8E-BDFF-044CDAE7360D}"/>
              </a:ext>
            </a:extLst>
          </p:cNvPr>
          <p:cNvSpPr txBox="1"/>
          <p:nvPr/>
        </p:nvSpPr>
        <p:spPr>
          <a:xfrm>
            <a:off x="3779912" y="4365104"/>
            <a:ext cx="1584176" cy="369332"/>
          </a:xfrm>
          <a:prstGeom prst="rect">
            <a:avLst/>
          </a:prstGeom>
          <a:noFill/>
          <a:ln>
            <a:solidFill>
              <a:schemeClr val="tx1"/>
            </a:solidFill>
            <a:prstDash val="solid"/>
          </a:ln>
        </p:spPr>
        <p:txBody>
          <a:bodyPr wrap="square" rtlCol="0">
            <a:spAutoFit/>
          </a:bodyPr>
          <a:lstStyle/>
          <a:p>
            <a:pPr algn="ctr"/>
            <a:r>
              <a:rPr lang="de-DE" dirty="0">
                <a:solidFill>
                  <a:srgbClr val="FF0000"/>
                </a:solidFill>
                <a:latin typeface="Arial" panose="020B0604020202020204" pitchFamily="34" charset="0"/>
                <a:cs typeface="Arial" panose="020B0604020202020204" pitchFamily="34" charset="0"/>
              </a:rPr>
              <a:t>sapientia</a:t>
            </a:r>
          </a:p>
        </p:txBody>
      </p:sp>
      <p:sp>
        <p:nvSpPr>
          <p:cNvPr id="22" name="Textfeld 21">
            <a:extLst>
              <a:ext uri="{FF2B5EF4-FFF2-40B4-BE49-F238E27FC236}">
                <a16:creationId xmlns:a16="http://schemas.microsoft.com/office/drawing/2014/main" id="{BAE9D7F2-F33B-4E4E-9EC1-6620FD0EECB7}"/>
              </a:ext>
            </a:extLst>
          </p:cNvPr>
          <p:cNvSpPr txBox="1"/>
          <p:nvPr/>
        </p:nvSpPr>
        <p:spPr>
          <a:xfrm>
            <a:off x="3810744" y="5219908"/>
            <a:ext cx="1584176" cy="369332"/>
          </a:xfrm>
          <a:prstGeom prst="rect">
            <a:avLst/>
          </a:prstGeom>
          <a:noFill/>
          <a:ln>
            <a:solidFill>
              <a:schemeClr val="tx1"/>
            </a:solidFill>
            <a:prstDash val="solid"/>
          </a:ln>
        </p:spPr>
        <p:txBody>
          <a:bodyPr wrap="square" rtlCol="0">
            <a:spAutoFit/>
          </a:bodyPr>
          <a:lstStyle/>
          <a:p>
            <a:pPr algn="ctr"/>
            <a:r>
              <a:rPr lang="de-DE" dirty="0">
                <a:solidFill>
                  <a:srgbClr val="0070C0"/>
                </a:solidFill>
                <a:latin typeface="Arial" panose="020B0604020202020204" pitchFamily="34" charset="0"/>
                <a:cs typeface="Arial" panose="020B0604020202020204" pitchFamily="34" charset="0"/>
              </a:rPr>
              <a:t>Philosophie</a:t>
            </a:r>
            <a:r>
              <a:rPr lang="de-DE" dirty="0">
                <a:latin typeface="Arial" panose="020B0604020202020204" pitchFamily="34" charset="0"/>
                <a:cs typeface="Arial" panose="020B0604020202020204" pitchFamily="34" charset="0"/>
              </a:rPr>
              <a:t> </a:t>
            </a:r>
          </a:p>
        </p:txBody>
      </p:sp>
      <p:sp>
        <p:nvSpPr>
          <p:cNvPr id="23" name="Textfeld 22">
            <a:extLst>
              <a:ext uri="{FF2B5EF4-FFF2-40B4-BE49-F238E27FC236}">
                <a16:creationId xmlns:a16="http://schemas.microsoft.com/office/drawing/2014/main" id="{14F6EDB6-AA82-4B14-8A46-0459CBFC1BAE}"/>
              </a:ext>
            </a:extLst>
          </p:cNvPr>
          <p:cNvSpPr txBox="1"/>
          <p:nvPr/>
        </p:nvSpPr>
        <p:spPr>
          <a:xfrm>
            <a:off x="228250" y="5951021"/>
            <a:ext cx="2376264" cy="369332"/>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Ethik </a:t>
            </a:r>
          </a:p>
        </p:txBody>
      </p:sp>
      <p:sp>
        <p:nvSpPr>
          <p:cNvPr id="24" name="Textfeld 23">
            <a:extLst>
              <a:ext uri="{FF2B5EF4-FFF2-40B4-BE49-F238E27FC236}">
                <a16:creationId xmlns:a16="http://schemas.microsoft.com/office/drawing/2014/main" id="{2C9A8009-B217-46BD-B576-15437E5F5EA0}"/>
              </a:ext>
            </a:extLst>
          </p:cNvPr>
          <p:cNvSpPr txBox="1"/>
          <p:nvPr/>
        </p:nvSpPr>
        <p:spPr>
          <a:xfrm>
            <a:off x="2863650" y="5951021"/>
            <a:ext cx="2448272" cy="369332"/>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Naturphilosophie</a:t>
            </a:r>
          </a:p>
        </p:txBody>
      </p:sp>
      <p:sp>
        <p:nvSpPr>
          <p:cNvPr id="25" name="Textfeld 24">
            <a:extLst>
              <a:ext uri="{FF2B5EF4-FFF2-40B4-BE49-F238E27FC236}">
                <a16:creationId xmlns:a16="http://schemas.microsoft.com/office/drawing/2014/main" id="{B5D17165-64EA-4474-8888-5FE3EA7B0046}"/>
              </a:ext>
            </a:extLst>
          </p:cNvPr>
          <p:cNvSpPr txBox="1"/>
          <p:nvPr/>
        </p:nvSpPr>
        <p:spPr>
          <a:xfrm>
            <a:off x="5567252" y="5953194"/>
            <a:ext cx="3338117" cy="369332"/>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Logik</a:t>
            </a:r>
          </a:p>
        </p:txBody>
      </p:sp>
      <p:sp>
        <p:nvSpPr>
          <p:cNvPr id="41" name="Pfeil: nach rechts 40">
            <a:extLst>
              <a:ext uri="{FF2B5EF4-FFF2-40B4-BE49-F238E27FC236}">
                <a16:creationId xmlns:a16="http://schemas.microsoft.com/office/drawing/2014/main" id="{0A921E9F-3557-49DE-8CF6-069F24EF89BE}"/>
              </a:ext>
            </a:extLst>
          </p:cNvPr>
          <p:cNvSpPr/>
          <p:nvPr/>
        </p:nvSpPr>
        <p:spPr>
          <a:xfrm rot="5400000">
            <a:off x="7682275" y="2732143"/>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Pfeil: nach rechts 42">
            <a:extLst>
              <a:ext uri="{FF2B5EF4-FFF2-40B4-BE49-F238E27FC236}">
                <a16:creationId xmlns:a16="http://schemas.microsoft.com/office/drawing/2014/main" id="{24685918-C2A0-440C-9D84-EF7952D20054}"/>
              </a:ext>
            </a:extLst>
          </p:cNvPr>
          <p:cNvSpPr/>
          <p:nvPr/>
        </p:nvSpPr>
        <p:spPr>
          <a:xfrm rot="10800000">
            <a:off x="6002869" y="3140969"/>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Pfeil: nach rechts 44">
            <a:extLst>
              <a:ext uri="{FF2B5EF4-FFF2-40B4-BE49-F238E27FC236}">
                <a16:creationId xmlns:a16="http://schemas.microsoft.com/office/drawing/2014/main" id="{23987D07-211A-4841-9306-08492EC3ECBA}"/>
              </a:ext>
            </a:extLst>
          </p:cNvPr>
          <p:cNvSpPr/>
          <p:nvPr/>
        </p:nvSpPr>
        <p:spPr>
          <a:xfrm rot="10800000">
            <a:off x="3131841" y="3140968"/>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Pfeil: nach rechts 46">
            <a:extLst>
              <a:ext uri="{FF2B5EF4-FFF2-40B4-BE49-F238E27FC236}">
                <a16:creationId xmlns:a16="http://schemas.microsoft.com/office/drawing/2014/main" id="{EBC28B7C-564E-45FB-898B-F89AE353D4F1}"/>
              </a:ext>
            </a:extLst>
          </p:cNvPr>
          <p:cNvSpPr/>
          <p:nvPr/>
        </p:nvSpPr>
        <p:spPr>
          <a:xfrm rot="16200000">
            <a:off x="1380426" y="2444111"/>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Pfeil: nach rechts 48">
            <a:extLst>
              <a:ext uri="{FF2B5EF4-FFF2-40B4-BE49-F238E27FC236}">
                <a16:creationId xmlns:a16="http://schemas.microsoft.com/office/drawing/2014/main" id="{FC51D1F1-5738-49BD-864B-CF5A78CABCB0}"/>
              </a:ext>
            </a:extLst>
          </p:cNvPr>
          <p:cNvSpPr/>
          <p:nvPr/>
        </p:nvSpPr>
        <p:spPr>
          <a:xfrm rot="16200000">
            <a:off x="4418167" y="3596239"/>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Pfeil: nach rechts 50">
            <a:extLst>
              <a:ext uri="{FF2B5EF4-FFF2-40B4-BE49-F238E27FC236}">
                <a16:creationId xmlns:a16="http://schemas.microsoft.com/office/drawing/2014/main" id="{6E7D31B9-3D8F-46DB-8A33-06A2DA357137}"/>
              </a:ext>
            </a:extLst>
          </p:cNvPr>
          <p:cNvSpPr/>
          <p:nvPr/>
        </p:nvSpPr>
        <p:spPr>
          <a:xfrm rot="16200000">
            <a:off x="4418167" y="4883091"/>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Pfeil: nach rechts 52">
            <a:extLst>
              <a:ext uri="{FF2B5EF4-FFF2-40B4-BE49-F238E27FC236}">
                <a16:creationId xmlns:a16="http://schemas.microsoft.com/office/drawing/2014/main" id="{1868BA20-C910-4530-884B-48E3AD3A4547}"/>
              </a:ext>
            </a:extLst>
          </p:cNvPr>
          <p:cNvSpPr/>
          <p:nvPr/>
        </p:nvSpPr>
        <p:spPr>
          <a:xfrm rot="11875268">
            <a:off x="5977709" y="5511316"/>
            <a:ext cx="734361" cy="18799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Pfeil: nach rechts 54">
            <a:extLst>
              <a:ext uri="{FF2B5EF4-FFF2-40B4-BE49-F238E27FC236}">
                <a16:creationId xmlns:a16="http://schemas.microsoft.com/office/drawing/2014/main" id="{F2387EFB-39C0-4090-9FF4-9833054EE784}"/>
              </a:ext>
            </a:extLst>
          </p:cNvPr>
          <p:cNvSpPr/>
          <p:nvPr/>
        </p:nvSpPr>
        <p:spPr>
          <a:xfrm rot="20599194">
            <a:off x="1997690" y="5507723"/>
            <a:ext cx="733843" cy="18678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Pfeil: nach rechts 56">
            <a:extLst>
              <a:ext uri="{FF2B5EF4-FFF2-40B4-BE49-F238E27FC236}">
                <a16:creationId xmlns:a16="http://schemas.microsoft.com/office/drawing/2014/main" id="{B2E024F4-1A2C-4AB1-B104-6A65B36DAF41}"/>
              </a:ext>
            </a:extLst>
          </p:cNvPr>
          <p:cNvSpPr/>
          <p:nvPr/>
        </p:nvSpPr>
        <p:spPr>
          <a:xfrm rot="16200000">
            <a:off x="4504494" y="5689497"/>
            <a:ext cx="183273" cy="19227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5051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500"/>
                                        <p:tgtEl>
                                          <p:spTgt spid="5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fade">
                                      <p:cBhvr>
                                        <p:cTn id="77" dur="500"/>
                                        <p:tgtEl>
                                          <p:spTgt spid="5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fade">
                                      <p:cBhvr>
                                        <p:cTn id="87" dur="500"/>
                                        <p:tgtEl>
                                          <p:spTgt spid="5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3"/>
                                        </p:tgtEl>
                                        <p:attrNameLst>
                                          <p:attrName>style.visibility</p:attrName>
                                        </p:attrNameLst>
                                      </p:cBhvr>
                                      <p:to>
                                        <p:strVal val="visible"/>
                                      </p:to>
                                    </p:set>
                                    <p:animEffect transition="in" filter="fade">
                                      <p:cBhvr>
                                        <p:cTn id="97" dur="500"/>
                                        <p:tgtEl>
                                          <p:spTgt spid="5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2" grpId="0" animBg="1"/>
      <p:bldP spid="13" grpId="0" animBg="1"/>
      <p:bldP spid="21" grpId="0" animBg="1"/>
      <p:bldP spid="22" grpId="0" animBg="1"/>
      <p:bldP spid="23" grpId="0" animBg="1"/>
      <p:bldP spid="24" grpId="0" animBg="1"/>
      <p:bldP spid="25" grpId="0" animBg="1"/>
      <p:bldP spid="41" grpId="0" animBg="1"/>
      <p:bldP spid="43" grpId="0" animBg="1"/>
      <p:bldP spid="45" grpId="0" animBg="1"/>
      <p:bldP spid="47" grpId="0" animBg="1"/>
      <p:bldP spid="49" grpId="0" animBg="1"/>
      <p:bldP spid="51" grpId="0" animBg="1"/>
      <p:bldP spid="53" grpId="0" animBg="1"/>
      <p:bldP spid="55"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Ellipse 45">
            <a:extLst>
              <a:ext uri="{FF2B5EF4-FFF2-40B4-BE49-F238E27FC236}">
                <a16:creationId xmlns:a16="http://schemas.microsoft.com/office/drawing/2014/main" id="{DC8ECCFE-7D0A-466E-8BF0-8E7DBDF395F8}"/>
              </a:ext>
            </a:extLst>
          </p:cNvPr>
          <p:cNvSpPr/>
          <p:nvPr/>
        </p:nvSpPr>
        <p:spPr>
          <a:xfrm rot="346253">
            <a:off x="3923928" y="2309127"/>
            <a:ext cx="4875239" cy="21788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2891F834-1CD6-4EBA-A9BE-5D132F6DCA27}"/>
              </a:ext>
            </a:extLst>
          </p:cNvPr>
          <p:cNvSpPr>
            <a:spLocks noGrp="1"/>
          </p:cNvSpPr>
          <p:nvPr>
            <p:ph type="title"/>
          </p:nvPr>
        </p:nvSpPr>
        <p:spPr>
          <a:xfrm>
            <a:off x="179512" y="21497"/>
            <a:ext cx="8448685" cy="885857"/>
          </a:xfrm>
        </p:spPr>
        <p:txBody>
          <a:bodyPr>
            <a:normAutofit/>
          </a:bodyPr>
          <a:lstStyle/>
          <a:p>
            <a:pPr algn="l"/>
            <a:r>
              <a:rPr lang="de-DE" sz="3600" dirty="0">
                <a:latin typeface="Arial" panose="020B0604020202020204" pitchFamily="34" charset="0"/>
                <a:cs typeface="Arial" panose="020B0604020202020204" pitchFamily="34" charset="0"/>
              </a:rPr>
              <a:t>4.2 Das Idealbild des Weisen </a:t>
            </a:r>
          </a:p>
        </p:txBody>
      </p:sp>
      <p:sp>
        <p:nvSpPr>
          <p:cNvPr id="3" name="Textfeld 2">
            <a:extLst>
              <a:ext uri="{FF2B5EF4-FFF2-40B4-BE49-F238E27FC236}">
                <a16:creationId xmlns:a16="http://schemas.microsoft.com/office/drawing/2014/main" id="{5A825631-3764-4ED7-A848-5FE42323B600}"/>
              </a:ext>
            </a:extLst>
          </p:cNvPr>
          <p:cNvSpPr txBox="1"/>
          <p:nvPr/>
        </p:nvSpPr>
        <p:spPr>
          <a:xfrm>
            <a:off x="179512" y="3573016"/>
            <a:ext cx="2869557" cy="369332"/>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Glück </a:t>
            </a:r>
          </a:p>
        </p:txBody>
      </p:sp>
      <p:sp>
        <p:nvSpPr>
          <p:cNvPr id="4" name="Textfeld 3">
            <a:extLst>
              <a:ext uri="{FF2B5EF4-FFF2-40B4-BE49-F238E27FC236}">
                <a16:creationId xmlns:a16="http://schemas.microsoft.com/office/drawing/2014/main" id="{43B747EE-A49B-4FC7-BCB7-6E026F35EBDB}"/>
              </a:ext>
            </a:extLst>
          </p:cNvPr>
          <p:cNvSpPr txBox="1"/>
          <p:nvPr/>
        </p:nvSpPr>
        <p:spPr>
          <a:xfrm>
            <a:off x="179512" y="4437112"/>
            <a:ext cx="2869557" cy="1200329"/>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secundum naturam vivere</a:t>
            </a:r>
          </a:p>
          <a:p>
            <a:pPr marL="285750" indent="-285750" algn="ctr">
              <a:buFont typeface="Symbol" panose="05050102010706020507" pitchFamily="18" charset="2"/>
              <a:buChar char="®"/>
            </a:pPr>
            <a:r>
              <a:rPr lang="de-DE" dirty="0">
                <a:latin typeface="Arial" panose="020B0604020202020204" pitchFamily="34" charset="0"/>
                <a:cs typeface="Arial" panose="020B0604020202020204" pitchFamily="34" charset="0"/>
                <a:sym typeface="Symbol" panose="05050102010706020507" pitchFamily="18" charset="2"/>
              </a:rPr>
              <a:t>gemäß der Natur leben</a:t>
            </a:r>
          </a:p>
          <a:p>
            <a:pPr marL="285750" indent="-285750" algn="ctr">
              <a:buFont typeface="Symbol" panose="05050102010706020507" pitchFamily="18" charset="2"/>
              <a:buChar char="®"/>
            </a:pPr>
            <a:r>
              <a:rPr lang="de-DE" dirty="0">
                <a:latin typeface="Arial" panose="020B0604020202020204" pitchFamily="34" charset="0"/>
                <a:cs typeface="Arial" panose="020B0604020202020204" pitchFamily="34" charset="0"/>
                <a:sym typeface="Symbol" panose="05050102010706020507" pitchFamily="18" charset="2"/>
              </a:rPr>
              <a:t>Natur  Vernunft </a:t>
            </a:r>
            <a:endParaRPr lang="de-DE" dirty="0">
              <a:latin typeface="Arial" panose="020B0604020202020204" pitchFamily="34" charset="0"/>
              <a:cs typeface="Arial" panose="020B0604020202020204" pitchFamily="34" charset="0"/>
            </a:endParaRPr>
          </a:p>
          <a:p>
            <a:pPr algn="ctr"/>
            <a:r>
              <a:rPr lang="de-DE" dirty="0">
                <a:latin typeface="Arial" panose="020B0604020202020204" pitchFamily="34" charset="0"/>
                <a:cs typeface="Arial" panose="020B0604020202020204" pitchFamily="34" charset="0"/>
              </a:rPr>
              <a:t> </a:t>
            </a:r>
          </a:p>
        </p:txBody>
      </p:sp>
      <p:sp>
        <p:nvSpPr>
          <p:cNvPr id="5" name="Textfeld 4">
            <a:extLst>
              <a:ext uri="{FF2B5EF4-FFF2-40B4-BE49-F238E27FC236}">
                <a16:creationId xmlns:a16="http://schemas.microsoft.com/office/drawing/2014/main" id="{8C9DF6C5-37D6-44E1-ABCC-BAEC02CE4B5B}"/>
              </a:ext>
            </a:extLst>
          </p:cNvPr>
          <p:cNvSpPr txBox="1"/>
          <p:nvPr/>
        </p:nvSpPr>
        <p:spPr>
          <a:xfrm>
            <a:off x="3563888" y="4838699"/>
            <a:ext cx="2016228" cy="369332"/>
          </a:xfrm>
          <a:prstGeom prst="rect">
            <a:avLst/>
          </a:prstGeom>
          <a:noFill/>
          <a:ln>
            <a:solidFill>
              <a:schemeClr val="tx1"/>
            </a:solidFill>
            <a:prstDash val="solid"/>
          </a:ln>
        </p:spPr>
        <p:txBody>
          <a:bodyPr wrap="square" rtlCol="0">
            <a:spAutoFit/>
          </a:bodyPr>
          <a:lstStyle/>
          <a:p>
            <a:pPr algn="ctr"/>
            <a:r>
              <a:rPr lang="de-DE" dirty="0">
                <a:solidFill>
                  <a:srgbClr val="0070C0"/>
                </a:solidFill>
                <a:latin typeface="Arial" panose="020B0604020202020204" pitchFamily="34" charset="0"/>
                <a:cs typeface="Arial" panose="020B0604020202020204" pitchFamily="34" charset="0"/>
              </a:rPr>
              <a:t>recta ratio </a:t>
            </a:r>
            <a:r>
              <a:rPr lang="de-DE" dirty="0">
                <a:solidFill>
                  <a:srgbClr val="0070C0"/>
                </a:solidFill>
                <a:latin typeface="Arial" panose="020B0604020202020204" pitchFamily="34" charset="0"/>
                <a:cs typeface="Arial" panose="020B0604020202020204" pitchFamily="34" charset="0"/>
                <a:sym typeface="Symbol" panose="05050102010706020507" pitchFamily="18" charset="2"/>
              </a:rPr>
              <a:t> virtus </a:t>
            </a:r>
            <a:r>
              <a:rPr lang="de-DE" dirty="0">
                <a:solidFill>
                  <a:srgbClr val="0070C0"/>
                </a:solidFill>
                <a:latin typeface="Arial" panose="020B0604020202020204" pitchFamily="34" charset="0"/>
                <a:cs typeface="Arial" panose="020B0604020202020204" pitchFamily="34" charset="0"/>
              </a:rPr>
              <a:t>  </a:t>
            </a:r>
          </a:p>
        </p:txBody>
      </p:sp>
      <p:sp>
        <p:nvSpPr>
          <p:cNvPr id="6" name="Textfeld 5">
            <a:extLst>
              <a:ext uri="{FF2B5EF4-FFF2-40B4-BE49-F238E27FC236}">
                <a16:creationId xmlns:a16="http://schemas.microsoft.com/office/drawing/2014/main" id="{62F839D2-C892-43AA-ACD5-46147FD266AA}"/>
              </a:ext>
            </a:extLst>
          </p:cNvPr>
          <p:cNvSpPr txBox="1"/>
          <p:nvPr/>
        </p:nvSpPr>
        <p:spPr>
          <a:xfrm>
            <a:off x="3779912" y="5702795"/>
            <a:ext cx="1584176" cy="369332"/>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sapiens  </a:t>
            </a:r>
          </a:p>
        </p:txBody>
      </p:sp>
      <p:sp>
        <p:nvSpPr>
          <p:cNvPr id="7" name="Pfeil: nach rechts 6">
            <a:extLst>
              <a:ext uri="{FF2B5EF4-FFF2-40B4-BE49-F238E27FC236}">
                <a16:creationId xmlns:a16="http://schemas.microsoft.com/office/drawing/2014/main" id="{E072CAD9-3FF6-45AF-98A0-BB880078696D}"/>
              </a:ext>
            </a:extLst>
          </p:cNvPr>
          <p:cNvSpPr/>
          <p:nvPr/>
        </p:nvSpPr>
        <p:spPr>
          <a:xfrm rot="16200000">
            <a:off x="1380426" y="4100295"/>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a:extLst>
              <a:ext uri="{FF2B5EF4-FFF2-40B4-BE49-F238E27FC236}">
                <a16:creationId xmlns:a16="http://schemas.microsoft.com/office/drawing/2014/main" id="{3A151A2C-A71B-4B49-B28C-6D2AEB848915}"/>
              </a:ext>
            </a:extLst>
          </p:cNvPr>
          <p:cNvSpPr/>
          <p:nvPr/>
        </p:nvSpPr>
        <p:spPr>
          <a:xfrm rot="16200000">
            <a:off x="4418167" y="5396439"/>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A0CFA04C-6231-4ADF-BCEF-EAD05BD3E73D}"/>
              </a:ext>
            </a:extLst>
          </p:cNvPr>
          <p:cNvSpPr txBox="1"/>
          <p:nvPr/>
        </p:nvSpPr>
        <p:spPr>
          <a:xfrm>
            <a:off x="179512" y="980728"/>
            <a:ext cx="8784976" cy="1015663"/>
          </a:xfrm>
          <a:prstGeom prst="rect">
            <a:avLst/>
          </a:prstGeom>
          <a:noFill/>
          <a:ln>
            <a:solidFill>
              <a:schemeClr val="tx1"/>
            </a:solidFill>
          </a:ln>
        </p:spPr>
        <p:txBody>
          <a:bodyPr wrap="square" rtlCol="0">
            <a:spAutoFit/>
          </a:bodyPr>
          <a:lstStyle/>
          <a:p>
            <a:r>
              <a:rPr lang="pt-BR" sz="2000" dirty="0">
                <a:latin typeface="Arial" panose="020B0604020202020204" pitchFamily="34" charset="0"/>
                <a:cs typeface="Arial" panose="020B0604020202020204" pitchFamily="34" charset="0"/>
              </a:rPr>
              <a:t>Exspectat te in hoc genere vitae </a:t>
            </a:r>
            <a:r>
              <a:rPr lang="pt-BR" sz="2000" dirty="0">
                <a:solidFill>
                  <a:srgbClr val="7030A0"/>
                </a:solidFill>
                <a:latin typeface="Arial" panose="020B0604020202020204" pitchFamily="34" charset="0"/>
                <a:cs typeface="Arial" panose="020B0604020202020204" pitchFamily="34" charset="0"/>
              </a:rPr>
              <a:t>multum bonarum artium</a:t>
            </a:r>
            <a:r>
              <a:rPr lang="pt-BR" sz="2000" dirty="0">
                <a:latin typeface="Arial" panose="020B0604020202020204" pitchFamily="34" charset="0"/>
                <a:cs typeface="Arial" panose="020B0604020202020204" pitchFamily="34" charset="0"/>
              </a:rPr>
              <a:t>, amor </a:t>
            </a:r>
            <a:r>
              <a:rPr lang="pt-BR" sz="2000" dirty="0">
                <a:solidFill>
                  <a:srgbClr val="0070C0"/>
                </a:solidFill>
                <a:latin typeface="Arial" panose="020B0604020202020204" pitchFamily="34" charset="0"/>
                <a:cs typeface="Arial" panose="020B0604020202020204" pitchFamily="34" charset="0"/>
              </a:rPr>
              <a:t>virtutium</a:t>
            </a:r>
            <a:r>
              <a:rPr lang="pt-BR" sz="2000" dirty="0">
                <a:latin typeface="Arial" panose="020B0604020202020204" pitchFamily="34" charset="0"/>
                <a:cs typeface="Arial" panose="020B0604020202020204" pitchFamily="34" charset="0"/>
              </a:rPr>
              <a:t> atque usus, </a:t>
            </a:r>
            <a:r>
              <a:rPr lang="pt-BR" sz="2000" dirty="0">
                <a:solidFill>
                  <a:srgbClr val="00B050"/>
                </a:solidFill>
                <a:latin typeface="Arial" panose="020B0604020202020204" pitchFamily="34" charset="0"/>
                <a:cs typeface="Arial" panose="020B0604020202020204" pitchFamily="34" charset="0"/>
              </a:rPr>
              <a:t>cupiditatium oblivio</a:t>
            </a:r>
            <a:r>
              <a:rPr lang="pt-BR" sz="2000" dirty="0">
                <a:latin typeface="Arial" panose="020B0604020202020204" pitchFamily="34" charset="0"/>
                <a:cs typeface="Arial" panose="020B0604020202020204" pitchFamily="34" charset="0"/>
              </a:rPr>
              <a:t>, </a:t>
            </a:r>
            <a:r>
              <a:rPr lang="pt-BR" sz="2000" dirty="0">
                <a:solidFill>
                  <a:schemeClr val="accent6">
                    <a:lumMod val="50000"/>
                  </a:schemeClr>
                </a:solidFill>
                <a:latin typeface="Arial" panose="020B0604020202020204" pitchFamily="34" charset="0"/>
                <a:cs typeface="Arial" panose="020B0604020202020204" pitchFamily="34" charset="0"/>
              </a:rPr>
              <a:t>vivendi ac moriendi scientia</a:t>
            </a:r>
            <a:r>
              <a:rPr lang="pt-BR" sz="2000" dirty="0">
                <a:latin typeface="Arial" panose="020B0604020202020204" pitchFamily="34" charset="0"/>
                <a:cs typeface="Arial" panose="020B0604020202020204" pitchFamily="34" charset="0"/>
              </a:rPr>
              <a:t>, </a:t>
            </a:r>
            <a:r>
              <a:rPr lang="pt-BR" sz="2000" dirty="0">
                <a:solidFill>
                  <a:srgbClr val="FF0000"/>
                </a:solidFill>
                <a:latin typeface="Arial" panose="020B0604020202020204" pitchFamily="34" charset="0"/>
                <a:cs typeface="Arial" panose="020B0604020202020204" pitchFamily="34" charset="0"/>
              </a:rPr>
              <a:t>alta rerum quies</a:t>
            </a:r>
            <a:r>
              <a:rPr lang="pt-BR" sz="2000" dirty="0">
                <a:latin typeface="Arial" panose="020B0604020202020204" pitchFamily="34" charset="0"/>
                <a:cs typeface="Arial" panose="020B0604020202020204" pitchFamily="34" charset="0"/>
              </a:rPr>
              <a:t>. </a:t>
            </a:r>
            <a:r>
              <a:rPr lang="pt-BR" sz="1600" i="1" dirty="0">
                <a:latin typeface="Arial" panose="020B0604020202020204" pitchFamily="34" charset="0"/>
                <a:cs typeface="Arial" panose="020B0604020202020204" pitchFamily="34" charset="0"/>
              </a:rPr>
              <a:t>(Brev. 19.2)</a:t>
            </a:r>
            <a:endParaRPr lang="de-DE" sz="2000" i="1" dirty="0">
              <a:latin typeface="Arial" panose="020B0604020202020204" pitchFamily="34" charset="0"/>
              <a:cs typeface="Arial" panose="020B0604020202020204" pitchFamily="34" charset="0"/>
            </a:endParaRPr>
          </a:p>
        </p:txBody>
      </p:sp>
      <p:grpSp>
        <p:nvGrpSpPr>
          <p:cNvPr id="52" name="Gruppieren 51">
            <a:extLst>
              <a:ext uri="{FF2B5EF4-FFF2-40B4-BE49-F238E27FC236}">
                <a16:creationId xmlns:a16="http://schemas.microsoft.com/office/drawing/2014/main" id="{455BCD66-A822-47B0-95B2-9513A825C664}"/>
              </a:ext>
            </a:extLst>
          </p:cNvPr>
          <p:cNvGrpSpPr/>
          <p:nvPr/>
        </p:nvGrpSpPr>
        <p:grpSpPr>
          <a:xfrm>
            <a:off x="5652120" y="5085764"/>
            <a:ext cx="1968384" cy="825032"/>
            <a:chOff x="5652120" y="5269533"/>
            <a:chExt cx="1968384" cy="825032"/>
          </a:xfrm>
        </p:grpSpPr>
        <p:sp>
          <p:nvSpPr>
            <p:cNvPr id="12" name="Textfeld 11">
              <a:extLst>
                <a:ext uri="{FF2B5EF4-FFF2-40B4-BE49-F238E27FC236}">
                  <a16:creationId xmlns:a16="http://schemas.microsoft.com/office/drawing/2014/main" id="{7B2AB536-7E0D-49AA-9353-93B3AF8300C6}"/>
                </a:ext>
              </a:extLst>
            </p:cNvPr>
            <p:cNvSpPr txBox="1"/>
            <p:nvPr/>
          </p:nvSpPr>
          <p:spPr>
            <a:xfrm>
              <a:off x="6036328" y="5541533"/>
              <a:ext cx="1584176" cy="369332"/>
            </a:xfrm>
            <a:prstGeom prst="rect">
              <a:avLst/>
            </a:prstGeom>
            <a:noFill/>
            <a:ln>
              <a:solidFill>
                <a:schemeClr val="tx1"/>
              </a:solidFill>
              <a:prstDash val="lgDash"/>
            </a:ln>
          </p:spPr>
          <p:txBody>
            <a:bodyPr wrap="square" rtlCol="0">
              <a:spAutoFit/>
            </a:bodyPr>
            <a:lstStyle/>
            <a:p>
              <a:pPr algn="ctr"/>
              <a:r>
                <a:rPr lang="de-DE" dirty="0">
                  <a:latin typeface="Arial" panose="020B0604020202020204" pitchFamily="34" charset="0"/>
                  <a:cs typeface="Arial" panose="020B0604020202020204" pitchFamily="34" charset="0"/>
                </a:rPr>
                <a:t>leitet  </a:t>
              </a:r>
            </a:p>
          </p:txBody>
        </p:sp>
        <p:cxnSp>
          <p:nvCxnSpPr>
            <p:cNvPr id="14" name="Verbinder: gekrümmt 13">
              <a:extLst>
                <a:ext uri="{FF2B5EF4-FFF2-40B4-BE49-F238E27FC236}">
                  <a16:creationId xmlns:a16="http://schemas.microsoft.com/office/drawing/2014/main" id="{8C373E8E-C223-4D78-B7CB-324CE8E277E6}"/>
                </a:ext>
              </a:extLst>
            </p:cNvPr>
            <p:cNvCxnSpPr>
              <a:cxnSpLocks/>
            </p:cNvCxnSpPr>
            <p:nvPr/>
          </p:nvCxnSpPr>
          <p:spPr>
            <a:xfrm flipH="1">
              <a:off x="5652120" y="5269533"/>
              <a:ext cx="7390" cy="825032"/>
            </a:xfrm>
            <a:prstGeom prst="curvedConnector4">
              <a:avLst>
                <a:gd name="adj1" fmla="val -3474087"/>
                <a:gd name="adj2" fmla="val 100406"/>
              </a:avLst>
            </a:prstGeom>
            <a:ln>
              <a:tailEnd type="triangle"/>
            </a:ln>
          </p:spPr>
          <p:style>
            <a:lnRef idx="1">
              <a:schemeClr val="dk1"/>
            </a:lnRef>
            <a:fillRef idx="0">
              <a:schemeClr val="dk1"/>
            </a:fillRef>
            <a:effectRef idx="0">
              <a:schemeClr val="dk1"/>
            </a:effectRef>
            <a:fontRef idx="minor">
              <a:schemeClr val="tx1"/>
            </a:fontRef>
          </p:style>
        </p:cxnSp>
      </p:grpSp>
      <p:sp>
        <p:nvSpPr>
          <p:cNvPr id="31" name="Pfeil: nach rechts 30">
            <a:extLst>
              <a:ext uri="{FF2B5EF4-FFF2-40B4-BE49-F238E27FC236}">
                <a16:creationId xmlns:a16="http://schemas.microsoft.com/office/drawing/2014/main" id="{0B59F43B-A931-4220-AF00-FD6665313EB0}"/>
              </a:ext>
            </a:extLst>
          </p:cNvPr>
          <p:cNvSpPr/>
          <p:nvPr/>
        </p:nvSpPr>
        <p:spPr>
          <a:xfrm rot="16200000">
            <a:off x="6531025" y="4761175"/>
            <a:ext cx="618454" cy="360040"/>
          </a:xfrm>
          <a:prstGeom prst="rightArrow">
            <a:avLst>
              <a:gd name="adj1" fmla="val 50001"/>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3A81E46B-6F65-46D0-8810-A8E00FA97798}"/>
              </a:ext>
            </a:extLst>
          </p:cNvPr>
          <p:cNvSpPr txBox="1"/>
          <p:nvPr/>
        </p:nvSpPr>
        <p:spPr>
          <a:xfrm>
            <a:off x="5832138" y="3893303"/>
            <a:ext cx="2016228" cy="646331"/>
          </a:xfrm>
          <a:prstGeom prst="rect">
            <a:avLst/>
          </a:prstGeom>
          <a:solidFill>
            <a:schemeClr val="bg1"/>
          </a:solid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Unabhängigkeit/</a:t>
            </a:r>
          </a:p>
          <a:p>
            <a:pPr algn="ctr"/>
            <a:r>
              <a:rPr lang="de-DE" dirty="0">
                <a:latin typeface="Arial" panose="020B0604020202020204" pitchFamily="34" charset="0"/>
                <a:cs typeface="Arial" panose="020B0604020202020204" pitchFamily="34" charset="0"/>
              </a:rPr>
              <a:t>Freiheit </a:t>
            </a:r>
          </a:p>
        </p:txBody>
      </p:sp>
      <p:sp>
        <p:nvSpPr>
          <p:cNvPr id="41" name="Textfeld 40">
            <a:extLst>
              <a:ext uri="{FF2B5EF4-FFF2-40B4-BE49-F238E27FC236}">
                <a16:creationId xmlns:a16="http://schemas.microsoft.com/office/drawing/2014/main" id="{67EEE8CF-B1AD-4DB5-AC9B-2DC0F0C412BC}"/>
              </a:ext>
            </a:extLst>
          </p:cNvPr>
          <p:cNvSpPr txBox="1"/>
          <p:nvPr/>
        </p:nvSpPr>
        <p:spPr>
          <a:xfrm>
            <a:off x="7175711" y="2922065"/>
            <a:ext cx="1800985" cy="646331"/>
          </a:xfrm>
          <a:prstGeom prst="rect">
            <a:avLst/>
          </a:prstGeom>
          <a:solidFill>
            <a:schemeClr val="bg1"/>
          </a:solid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trägt Erkenntnis in sich  </a:t>
            </a:r>
          </a:p>
        </p:txBody>
      </p:sp>
      <p:sp>
        <p:nvSpPr>
          <p:cNvPr id="42" name="Textfeld 41">
            <a:extLst>
              <a:ext uri="{FF2B5EF4-FFF2-40B4-BE49-F238E27FC236}">
                <a16:creationId xmlns:a16="http://schemas.microsoft.com/office/drawing/2014/main" id="{58F43AC7-21D7-49D1-A6A6-9686059DC998}"/>
              </a:ext>
            </a:extLst>
          </p:cNvPr>
          <p:cNvSpPr txBox="1"/>
          <p:nvPr/>
        </p:nvSpPr>
        <p:spPr>
          <a:xfrm>
            <a:off x="5505592" y="2158842"/>
            <a:ext cx="2869557" cy="646331"/>
          </a:xfrm>
          <a:prstGeom prst="rect">
            <a:avLst/>
          </a:prstGeom>
          <a:solidFill>
            <a:schemeClr val="bg1"/>
          </a:solid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kennt Ordnung der Welt und akzeptiert Schicksal  </a:t>
            </a:r>
          </a:p>
        </p:txBody>
      </p:sp>
      <p:sp>
        <p:nvSpPr>
          <p:cNvPr id="43" name="Textfeld 42">
            <a:extLst>
              <a:ext uri="{FF2B5EF4-FFF2-40B4-BE49-F238E27FC236}">
                <a16:creationId xmlns:a16="http://schemas.microsoft.com/office/drawing/2014/main" id="{714A1547-2448-4902-83ED-1DA79F0EF5AE}"/>
              </a:ext>
            </a:extLst>
          </p:cNvPr>
          <p:cNvSpPr txBox="1"/>
          <p:nvPr/>
        </p:nvSpPr>
        <p:spPr>
          <a:xfrm>
            <a:off x="3779912" y="2482007"/>
            <a:ext cx="1569397" cy="646331"/>
          </a:xfrm>
          <a:prstGeom prst="rect">
            <a:avLst/>
          </a:prstGeom>
          <a:solidFill>
            <a:schemeClr val="bg1"/>
          </a:solidFill>
          <a:ln>
            <a:solidFill>
              <a:schemeClr val="tx1"/>
            </a:solidFill>
            <a:prstDash val="solid"/>
          </a:ln>
        </p:spPr>
        <p:txBody>
          <a:bodyPr wrap="square" rtlCol="0">
            <a:spAutoFit/>
          </a:bodyPr>
          <a:lstStyle/>
          <a:p>
            <a:pPr algn="ctr"/>
            <a:r>
              <a:rPr lang="de-DE" dirty="0">
                <a:solidFill>
                  <a:srgbClr val="00B050"/>
                </a:solidFill>
                <a:latin typeface="Arial" panose="020B0604020202020204" pitchFamily="34" charset="0"/>
                <a:cs typeface="Arial" panose="020B0604020202020204" pitchFamily="34" charset="0"/>
              </a:rPr>
              <a:t>kann Affekte beseitigen  </a:t>
            </a:r>
          </a:p>
        </p:txBody>
      </p:sp>
      <p:sp>
        <p:nvSpPr>
          <p:cNvPr id="44" name="Textfeld 43">
            <a:extLst>
              <a:ext uri="{FF2B5EF4-FFF2-40B4-BE49-F238E27FC236}">
                <a16:creationId xmlns:a16="http://schemas.microsoft.com/office/drawing/2014/main" id="{A1C2DC89-9C59-4081-AE90-D16C8E02888E}"/>
              </a:ext>
            </a:extLst>
          </p:cNvPr>
          <p:cNvSpPr txBox="1"/>
          <p:nvPr/>
        </p:nvSpPr>
        <p:spPr>
          <a:xfrm>
            <a:off x="3311863" y="3318040"/>
            <a:ext cx="2173642" cy="1200329"/>
          </a:xfrm>
          <a:prstGeom prst="rect">
            <a:avLst/>
          </a:prstGeom>
          <a:solidFill>
            <a:schemeClr val="bg1"/>
          </a:solidFill>
          <a:ln>
            <a:solidFill>
              <a:schemeClr val="tx1"/>
            </a:solidFill>
            <a:prstDash val="solid"/>
          </a:ln>
        </p:spPr>
        <p:txBody>
          <a:bodyPr wrap="square" rtlCol="0">
            <a:spAutoFit/>
          </a:bodyPr>
          <a:lstStyle/>
          <a:p>
            <a:pPr algn="ctr"/>
            <a:r>
              <a:rPr lang="de-DE" dirty="0">
                <a:solidFill>
                  <a:schemeClr val="accent6">
                    <a:lumMod val="50000"/>
                  </a:schemeClr>
                </a:solidFill>
                <a:latin typeface="Arial" panose="020B0604020202020204" pitchFamily="34" charset="0"/>
                <a:cs typeface="Arial" panose="020B0604020202020204" pitchFamily="34" charset="0"/>
              </a:rPr>
              <a:t>weiß um Leben und Sterblichkeit</a:t>
            </a:r>
            <a:r>
              <a:rPr lang="de-DE" dirty="0">
                <a:latin typeface="Arial" panose="020B0604020202020204" pitchFamily="34" charset="0"/>
                <a:cs typeface="Arial" panose="020B0604020202020204" pitchFamily="34" charset="0"/>
              </a:rPr>
              <a:t>, hat Kontrolle über Zeit (Selbstmord)   </a:t>
            </a:r>
          </a:p>
        </p:txBody>
      </p:sp>
      <p:sp>
        <p:nvSpPr>
          <p:cNvPr id="45" name="Textfeld 44">
            <a:extLst>
              <a:ext uri="{FF2B5EF4-FFF2-40B4-BE49-F238E27FC236}">
                <a16:creationId xmlns:a16="http://schemas.microsoft.com/office/drawing/2014/main" id="{D9CCD309-0E20-4B4E-9E65-1B9CC828D1E1}"/>
              </a:ext>
            </a:extLst>
          </p:cNvPr>
          <p:cNvSpPr txBox="1"/>
          <p:nvPr/>
        </p:nvSpPr>
        <p:spPr>
          <a:xfrm>
            <a:off x="279633" y="2699487"/>
            <a:ext cx="2581525" cy="369332"/>
          </a:xfrm>
          <a:prstGeom prst="rect">
            <a:avLst/>
          </a:prstGeom>
          <a:noFill/>
          <a:ln>
            <a:solidFill>
              <a:schemeClr val="tx1"/>
            </a:solidFill>
            <a:prstDash val="solid"/>
          </a:ln>
        </p:spPr>
        <p:txBody>
          <a:bodyPr wrap="square" rtlCol="0">
            <a:spAutoFit/>
          </a:bodyPr>
          <a:lstStyle/>
          <a:p>
            <a:pPr algn="ctr"/>
            <a:r>
              <a:rPr lang="de-DE" b="1" dirty="0">
                <a:solidFill>
                  <a:srgbClr val="FF0000"/>
                </a:solidFill>
                <a:latin typeface="Arial" panose="020B0604020202020204" pitchFamily="34" charset="0"/>
                <a:cs typeface="Arial" panose="020B0604020202020204" pitchFamily="34" charset="0"/>
              </a:rPr>
              <a:t>innerer Frieden </a:t>
            </a:r>
          </a:p>
        </p:txBody>
      </p:sp>
      <p:sp>
        <p:nvSpPr>
          <p:cNvPr id="48" name="Pfeil: nach rechts 47">
            <a:extLst>
              <a:ext uri="{FF2B5EF4-FFF2-40B4-BE49-F238E27FC236}">
                <a16:creationId xmlns:a16="http://schemas.microsoft.com/office/drawing/2014/main" id="{C631DAE5-0E44-492C-82F3-EC8163CBE50B}"/>
              </a:ext>
            </a:extLst>
          </p:cNvPr>
          <p:cNvSpPr/>
          <p:nvPr/>
        </p:nvSpPr>
        <p:spPr>
          <a:xfrm rot="10800000">
            <a:off x="3017442" y="2700856"/>
            <a:ext cx="618454" cy="360040"/>
          </a:xfrm>
          <a:prstGeom prst="rightArrow">
            <a:avLst>
              <a:gd name="adj1" fmla="val 50001"/>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Gleich 48">
            <a:extLst>
              <a:ext uri="{FF2B5EF4-FFF2-40B4-BE49-F238E27FC236}">
                <a16:creationId xmlns:a16="http://schemas.microsoft.com/office/drawing/2014/main" id="{1BD3851F-2991-4AC4-97BC-1B75A4CDB785}"/>
              </a:ext>
            </a:extLst>
          </p:cNvPr>
          <p:cNvSpPr/>
          <p:nvPr/>
        </p:nvSpPr>
        <p:spPr>
          <a:xfrm>
            <a:off x="1255863" y="3140968"/>
            <a:ext cx="618455" cy="369332"/>
          </a:xfrm>
          <a:prstGeom prst="mathEqual">
            <a:avLst>
              <a:gd name="adj1" fmla="val 23520"/>
              <a:gd name="adj2" fmla="val 1937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1" name="Pfeil: nach rechts 50">
            <a:extLst>
              <a:ext uri="{FF2B5EF4-FFF2-40B4-BE49-F238E27FC236}">
                <a16:creationId xmlns:a16="http://schemas.microsoft.com/office/drawing/2014/main" id="{F9A52454-FA8D-450E-81AA-436257DBEAF2}"/>
              </a:ext>
            </a:extLst>
          </p:cNvPr>
          <p:cNvSpPr/>
          <p:nvPr/>
        </p:nvSpPr>
        <p:spPr>
          <a:xfrm rot="10800000">
            <a:off x="3122549" y="4941168"/>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Textfeld 52">
            <a:extLst>
              <a:ext uri="{FF2B5EF4-FFF2-40B4-BE49-F238E27FC236}">
                <a16:creationId xmlns:a16="http://schemas.microsoft.com/office/drawing/2014/main" id="{DFE2C7D7-4444-47A5-94CC-8957CD44227F}"/>
              </a:ext>
            </a:extLst>
          </p:cNvPr>
          <p:cNvSpPr txBox="1"/>
          <p:nvPr/>
        </p:nvSpPr>
        <p:spPr>
          <a:xfrm>
            <a:off x="2330460" y="6223757"/>
            <a:ext cx="1584176" cy="369332"/>
          </a:xfrm>
          <a:prstGeom prst="rect">
            <a:avLst/>
          </a:prstGeom>
          <a:noFill/>
          <a:ln>
            <a:solidFill>
              <a:schemeClr val="tx1"/>
            </a:solidFill>
            <a:prstDash val="solid"/>
          </a:ln>
        </p:spPr>
        <p:txBody>
          <a:bodyPr wrap="square" rtlCol="0">
            <a:spAutoFit/>
          </a:bodyPr>
          <a:lstStyle/>
          <a:p>
            <a:pPr algn="ctr"/>
            <a:r>
              <a:rPr lang="de-DE" dirty="0">
                <a:solidFill>
                  <a:srgbClr val="7030A0"/>
                </a:solidFill>
                <a:latin typeface="Arial" panose="020B0604020202020204" pitchFamily="34" charset="0"/>
                <a:cs typeface="Arial" panose="020B0604020202020204" pitchFamily="34" charset="0"/>
              </a:rPr>
              <a:t>Philosophie</a:t>
            </a:r>
            <a:r>
              <a:rPr lang="de-DE" dirty="0">
                <a:latin typeface="Arial" panose="020B0604020202020204" pitchFamily="34" charset="0"/>
                <a:cs typeface="Arial" panose="020B0604020202020204" pitchFamily="34" charset="0"/>
              </a:rPr>
              <a:t> </a:t>
            </a:r>
          </a:p>
        </p:txBody>
      </p:sp>
      <p:sp>
        <p:nvSpPr>
          <p:cNvPr id="55" name="Pfeil: nach rechts 54">
            <a:extLst>
              <a:ext uri="{FF2B5EF4-FFF2-40B4-BE49-F238E27FC236}">
                <a16:creationId xmlns:a16="http://schemas.microsoft.com/office/drawing/2014/main" id="{3657C7DC-47A9-441D-9B8A-327398997C1F}"/>
              </a:ext>
            </a:extLst>
          </p:cNvPr>
          <p:cNvSpPr/>
          <p:nvPr/>
        </p:nvSpPr>
        <p:spPr>
          <a:xfrm rot="19883809">
            <a:off x="3246286" y="5869189"/>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597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5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fade">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fade">
                                      <p:cBhvr>
                                        <p:cTn id="52" dur="500"/>
                                        <p:tgtEl>
                                          <p:spTgt spid="4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1" grpId="0" animBg="1"/>
      <p:bldP spid="40" grpId="0" animBg="1"/>
      <p:bldP spid="41" grpId="0" animBg="1"/>
      <p:bldP spid="42" grpId="0" animBg="1"/>
      <p:bldP spid="43" grpId="0" animBg="1"/>
      <p:bldP spid="44" grpId="0" animBg="1"/>
      <p:bldP spid="45" grpId="0" animBg="1"/>
      <p:bldP spid="48" grpId="0" animBg="1"/>
      <p:bldP spid="4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l="-6000" r="-6000"/>
          </a:stretch>
        </a:blip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13C022AF-9C7A-4867-97E0-D487EDD20B2A}"/>
              </a:ext>
            </a:extLst>
          </p:cNvPr>
          <p:cNvSpPr txBox="1">
            <a:spLocks/>
          </p:cNvSpPr>
          <p:nvPr/>
        </p:nvSpPr>
        <p:spPr>
          <a:xfrm>
            <a:off x="467544" y="4149080"/>
            <a:ext cx="5184576" cy="1656184"/>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4000" dirty="0">
                <a:latin typeface="Arial" panose="020B0604020202020204" pitchFamily="34" charset="0"/>
                <a:cs typeface="Arial" panose="020B0604020202020204" pitchFamily="34" charset="0"/>
              </a:rPr>
              <a:t>5. Senecas Lehre als Befreiung für uns?</a:t>
            </a:r>
            <a:br>
              <a:rPr lang="de-DE" dirty="0"/>
            </a:br>
            <a:endParaRPr lang="de-DE"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9204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856E11-DB69-4523-BE04-F094E353A402}"/>
              </a:ext>
            </a:extLst>
          </p:cNvPr>
          <p:cNvSpPr>
            <a:spLocks noGrp="1"/>
          </p:cNvSpPr>
          <p:nvPr>
            <p:ph type="title"/>
          </p:nvPr>
        </p:nvSpPr>
        <p:spPr>
          <a:xfrm>
            <a:off x="179512" y="14068"/>
            <a:ext cx="8229600" cy="984090"/>
          </a:xfrm>
        </p:spPr>
        <p:txBody>
          <a:bodyPr>
            <a:normAutofit/>
          </a:bodyPr>
          <a:lstStyle/>
          <a:p>
            <a:pPr algn="l"/>
            <a:r>
              <a:rPr lang="de-DE" sz="3600" dirty="0">
                <a:latin typeface="Arial" panose="020B0604020202020204" pitchFamily="34" charset="0"/>
                <a:cs typeface="Arial" panose="020B0604020202020204" pitchFamily="34" charset="0"/>
              </a:rPr>
              <a:t>5.1 Wir als occupati </a:t>
            </a:r>
          </a:p>
        </p:txBody>
      </p:sp>
      <p:sp>
        <p:nvSpPr>
          <p:cNvPr id="4" name="Textfeld 3">
            <a:extLst>
              <a:ext uri="{FF2B5EF4-FFF2-40B4-BE49-F238E27FC236}">
                <a16:creationId xmlns:a16="http://schemas.microsoft.com/office/drawing/2014/main" id="{9D9020CB-1E8B-4B4D-BE82-192904A6151A}"/>
              </a:ext>
            </a:extLst>
          </p:cNvPr>
          <p:cNvSpPr txBox="1"/>
          <p:nvPr/>
        </p:nvSpPr>
        <p:spPr>
          <a:xfrm>
            <a:off x="263918" y="4473469"/>
            <a:ext cx="6275040" cy="707886"/>
          </a:xfrm>
          <a:prstGeom prst="rect">
            <a:avLst/>
          </a:prstGeom>
          <a:noFill/>
          <a:ln>
            <a:solidFill>
              <a:srgbClr val="FF0000"/>
            </a:solidFill>
          </a:ln>
        </p:spPr>
        <p:txBody>
          <a:bodyPr wrap="square" rtlCol="0">
            <a:spAutoFit/>
          </a:bodyPr>
          <a:lstStyle/>
          <a:p>
            <a:r>
              <a:rPr lang="de-DE" sz="2000" dirty="0">
                <a:latin typeface="Arial" panose="020B0604020202020204" pitchFamily="34" charset="0"/>
                <a:cs typeface="Arial" panose="020B0604020202020204" pitchFamily="34" charset="0"/>
              </a:rPr>
              <a:t>„Der Vergleich ist das Ende des Glücks und der Anfang der Unzufriedenheit“.  </a:t>
            </a:r>
            <a:r>
              <a:rPr lang="de-DE" i="1" dirty="0">
                <a:latin typeface="Arial" panose="020B0604020202020204" pitchFamily="34" charset="0"/>
                <a:cs typeface="Arial" panose="020B0604020202020204" pitchFamily="34" charset="0"/>
              </a:rPr>
              <a:t>(Kierkegaard) </a:t>
            </a:r>
          </a:p>
        </p:txBody>
      </p:sp>
      <p:sp>
        <p:nvSpPr>
          <p:cNvPr id="5" name="Textfeld 4">
            <a:extLst>
              <a:ext uri="{FF2B5EF4-FFF2-40B4-BE49-F238E27FC236}">
                <a16:creationId xmlns:a16="http://schemas.microsoft.com/office/drawing/2014/main" id="{B5274E04-EAD1-4B4B-996E-76952330E664}"/>
              </a:ext>
            </a:extLst>
          </p:cNvPr>
          <p:cNvSpPr txBox="1"/>
          <p:nvPr/>
        </p:nvSpPr>
        <p:spPr>
          <a:xfrm>
            <a:off x="263918" y="5877271"/>
            <a:ext cx="7560840" cy="769441"/>
          </a:xfrm>
          <a:prstGeom prst="rect">
            <a:avLst/>
          </a:prstGeom>
          <a:noFill/>
          <a:ln>
            <a:solidFill>
              <a:schemeClr val="tx1"/>
            </a:solidFill>
          </a:ln>
        </p:spPr>
        <p:txBody>
          <a:bodyPr wrap="square" rtlCol="0">
            <a:spAutoFit/>
          </a:bodyPr>
          <a:lstStyle/>
          <a:p>
            <a:pPr marL="342900" indent="-342900">
              <a:buFont typeface="Symbol" panose="05050102010706020507" pitchFamily="18" charset="2"/>
              <a:buChar char="®"/>
            </a:pPr>
            <a:r>
              <a:rPr lang="de-DE" sz="2400" dirty="0">
                <a:latin typeface="Arial" panose="020B0604020202020204" pitchFamily="34" charset="0"/>
                <a:cs typeface="Arial" panose="020B0604020202020204" pitchFamily="34" charset="0"/>
                <a:sym typeface="Symbol" panose="05050102010706020507" pitchFamily="18" charset="2"/>
              </a:rPr>
              <a:t>wir als moderne occupati </a:t>
            </a:r>
          </a:p>
          <a:p>
            <a:pPr marL="342900" indent="-342900">
              <a:buFont typeface="Symbol" panose="05050102010706020507" pitchFamily="18" charset="2"/>
              <a:buChar char="®"/>
            </a:pPr>
            <a:r>
              <a:rPr lang="de-DE" sz="2000" dirty="0">
                <a:latin typeface="Arial" panose="020B0604020202020204" pitchFamily="34" charset="0"/>
                <a:cs typeface="Arial" panose="020B0604020202020204" pitchFamily="34" charset="0"/>
                <a:sym typeface="Symbol" panose="05050102010706020507" pitchFamily="18" charset="2"/>
              </a:rPr>
              <a:t>geben Kontrolle über Lebenszeit an Mitmenschen ab </a:t>
            </a:r>
            <a:endParaRPr lang="de-DE" sz="2000" dirty="0">
              <a:latin typeface="Arial" panose="020B0604020202020204" pitchFamily="34" charset="0"/>
              <a:cs typeface="Arial" panose="020B0604020202020204" pitchFamily="34" charset="0"/>
            </a:endParaRPr>
          </a:p>
        </p:txBody>
      </p:sp>
      <p:sp>
        <p:nvSpPr>
          <p:cNvPr id="6" name="Textfeld 5">
            <a:extLst>
              <a:ext uri="{FF2B5EF4-FFF2-40B4-BE49-F238E27FC236}">
                <a16:creationId xmlns:a16="http://schemas.microsoft.com/office/drawing/2014/main" id="{6C8A8CDE-D33E-4566-A6C2-0D660D6CE58E}"/>
              </a:ext>
            </a:extLst>
          </p:cNvPr>
          <p:cNvSpPr txBox="1"/>
          <p:nvPr/>
        </p:nvSpPr>
        <p:spPr>
          <a:xfrm>
            <a:off x="263918" y="1161451"/>
            <a:ext cx="4740130" cy="2616101"/>
          </a:xfrm>
          <a:prstGeom prst="rect">
            <a:avLst/>
          </a:prstGeom>
          <a:solidFill>
            <a:schemeClr val="bg1"/>
          </a:solidFill>
          <a:ln>
            <a:solidFill>
              <a:schemeClr val="tx1"/>
            </a:solidFill>
            <a:prstDash val="solid"/>
          </a:ln>
        </p:spPr>
        <p:txBody>
          <a:bodyPr wrap="square" rtlCol="0">
            <a:spAutoFit/>
          </a:bodyPr>
          <a:lstStyle/>
          <a:p>
            <a:pPr marL="342900" lvl="0" indent="-342900">
              <a:spcBef>
                <a:spcPct val="20000"/>
              </a:spcBef>
              <a:buFont typeface="Arial" panose="020B0604020202020204" pitchFamily="34" charset="0"/>
              <a:buChar char="•"/>
            </a:pPr>
            <a:r>
              <a:rPr lang="de-DE" sz="2400" dirty="0">
                <a:solidFill>
                  <a:prstClr val="black"/>
                </a:solidFill>
                <a:latin typeface="Arial" panose="020B0604020202020204" pitchFamily="34" charset="0"/>
                <a:cs typeface="Arial" panose="020B0604020202020204" pitchFamily="34" charset="0"/>
              </a:rPr>
              <a:t>Die „Generation Option“</a:t>
            </a:r>
          </a:p>
          <a:p>
            <a:pPr marL="742950" lvl="1" indent="-285750">
              <a:spcBef>
                <a:spcPct val="20000"/>
              </a:spcBef>
              <a:buFont typeface="Arial" panose="020B0604020202020204" pitchFamily="34" charset="0"/>
              <a:buChar char="–"/>
            </a:pPr>
            <a:r>
              <a:rPr lang="de-DE" sz="2000" dirty="0">
                <a:solidFill>
                  <a:prstClr val="black"/>
                </a:solidFill>
                <a:latin typeface="Arial" panose="020B0604020202020204" pitchFamily="34" charset="0"/>
                <a:cs typeface="Arial" panose="020B0604020202020204" pitchFamily="34" charset="0"/>
              </a:rPr>
              <a:t>zahlreiche Möglichkeiten</a:t>
            </a:r>
          </a:p>
          <a:p>
            <a:pPr marL="742950" lvl="1" indent="-285750">
              <a:spcBef>
                <a:spcPct val="20000"/>
              </a:spcBef>
              <a:buFont typeface="Arial" panose="020B0604020202020204" pitchFamily="34" charset="0"/>
              <a:buChar char="–"/>
            </a:pPr>
            <a:r>
              <a:rPr lang="de-DE" sz="2000" dirty="0">
                <a:solidFill>
                  <a:prstClr val="black"/>
                </a:solidFill>
                <a:latin typeface="Arial" panose="020B0604020202020204" pitchFamily="34" charset="0"/>
                <a:cs typeface="Arial" panose="020B0604020202020204" pitchFamily="34" charset="0"/>
              </a:rPr>
              <a:t>ständige Sorge, falsch zu entscheiden</a:t>
            </a:r>
          </a:p>
          <a:p>
            <a:pPr marL="742950" lvl="1" indent="-285750">
              <a:spcBef>
                <a:spcPct val="20000"/>
              </a:spcBef>
              <a:buFont typeface="Arial" panose="020B0604020202020204" pitchFamily="34" charset="0"/>
              <a:buChar char="–"/>
            </a:pPr>
            <a:r>
              <a:rPr lang="de-DE" sz="2000" dirty="0">
                <a:solidFill>
                  <a:prstClr val="black"/>
                </a:solidFill>
                <a:latin typeface="Arial" panose="020B0604020202020204" pitchFamily="34" charset="0"/>
                <a:cs typeface="Arial" panose="020B0604020202020204" pitchFamily="34" charset="0"/>
              </a:rPr>
              <a:t>Hektik und Stress</a:t>
            </a:r>
          </a:p>
          <a:p>
            <a:pPr marL="742950" lvl="1" indent="-285750">
              <a:spcBef>
                <a:spcPct val="20000"/>
              </a:spcBef>
              <a:buFont typeface="Arial" panose="020B0604020202020204" pitchFamily="34" charset="0"/>
              <a:buChar char="–"/>
            </a:pPr>
            <a:r>
              <a:rPr lang="de-DE" sz="2000" dirty="0">
                <a:solidFill>
                  <a:prstClr val="black"/>
                </a:solidFill>
                <a:latin typeface="Arial" panose="020B0604020202020204" pitchFamily="34" charset="0"/>
                <a:cs typeface="Arial" panose="020B0604020202020204" pitchFamily="34" charset="0"/>
              </a:rPr>
              <a:t>das perfekte Leben als Ziel</a:t>
            </a:r>
          </a:p>
          <a:p>
            <a:pPr marL="742950" lvl="1" indent="-285750">
              <a:spcBef>
                <a:spcPct val="20000"/>
              </a:spcBef>
              <a:buFont typeface="Arial" panose="020B0604020202020204" pitchFamily="34" charset="0"/>
              <a:buChar char="–"/>
            </a:pPr>
            <a:r>
              <a:rPr lang="de-DE" sz="2000" dirty="0">
                <a:solidFill>
                  <a:prstClr val="black"/>
                </a:solidFill>
                <a:latin typeface="Arial" panose="020B0604020202020204" pitchFamily="34" charset="0"/>
                <a:cs typeface="Arial" panose="020B0604020202020204" pitchFamily="34" charset="0"/>
              </a:rPr>
              <a:t>Mitmenschen als Maßstäbe </a:t>
            </a:r>
          </a:p>
        </p:txBody>
      </p:sp>
      <p:sp>
        <p:nvSpPr>
          <p:cNvPr id="7" name="Pfeil: nach rechts 6">
            <a:extLst>
              <a:ext uri="{FF2B5EF4-FFF2-40B4-BE49-F238E27FC236}">
                <a16:creationId xmlns:a16="http://schemas.microsoft.com/office/drawing/2014/main" id="{890762E6-C74A-4F16-AC7B-2912DF365035}"/>
              </a:ext>
            </a:extLst>
          </p:cNvPr>
          <p:cNvSpPr/>
          <p:nvPr/>
        </p:nvSpPr>
        <p:spPr>
          <a:xfrm rot="5400000">
            <a:off x="2449317" y="4036076"/>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a:extLst>
              <a:ext uri="{FF2B5EF4-FFF2-40B4-BE49-F238E27FC236}">
                <a16:creationId xmlns:a16="http://schemas.microsoft.com/office/drawing/2014/main" id="{C8EEBA61-051C-4266-B61D-3BFF78A4D16A}"/>
              </a:ext>
            </a:extLst>
          </p:cNvPr>
          <p:cNvSpPr/>
          <p:nvPr/>
        </p:nvSpPr>
        <p:spPr>
          <a:xfrm rot="5400000">
            <a:off x="2449316" y="5439878"/>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2528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CAC245-9B22-4038-A66B-3B5F7BEEA1E7}"/>
              </a:ext>
            </a:extLst>
          </p:cNvPr>
          <p:cNvSpPr>
            <a:spLocks noGrp="1"/>
          </p:cNvSpPr>
          <p:nvPr>
            <p:ph type="title"/>
          </p:nvPr>
        </p:nvSpPr>
        <p:spPr>
          <a:xfrm>
            <a:off x="158824" y="44624"/>
            <a:ext cx="8229600" cy="976711"/>
          </a:xfrm>
        </p:spPr>
        <p:txBody>
          <a:bodyPr>
            <a:noAutofit/>
          </a:bodyPr>
          <a:lstStyle/>
          <a:p>
            <a:pPr algn="l"/>
            <a:r>
              <a:rPr lang="de-DE" sz="3600" dirty="0">
                <a:latin typeface="Arial" panose="020B0604020202020204" pitchFamily="34" charset="0"/>
                <a:cs typeface="Arial" panose="020B0604020202020204" pitchFamily="34" charset="0"/>
              </a:rPr>
              <a:t>5.2 Umsetzung der Lehre heute</a:t>
            </a:r>
          </a:p>
        </p:txBody>
      </p:sp>
      <p:sp>
        <p:nvSpPr>
          <p:cNvPr id="8" name="Textfeld 7">
            <a:extLst>
              <a:ext uri="{FF2B5EF4-FFF2-40B4-BE49-F238E27FC236}">
                <a16:creationId xmlns:a16="http://schemas.microsoft.com/office/drawing/2014/main" id="{6BAE5652-F983-420C-883C-F253992B9E68}"/>
              </a:ext>
            </a:extLst>
          </p:cNvPr>
          <p:cNvSpPr txBox="1"/>
          <p:nvPr/>
        </p:nvSpPr>
        <p:spPr>
          <a:xfrm>
            <a:off x="158824" y="4437112"/>
            <a:ext cx="3742500" cy="830997"/>
          </a:xfrm>
          <a:prstGeom prst="rect">
            <a:avLst/>
          </a:prstGeom>
          <a:noFill/>
          <a:ln>
            <a:solidFill>
              <a:srgbClr val="FF0000"/>
            </a:solidFill>
          </a:ln>
        </p:spPr>
        <p:txBody>
          <a:bodyPr wrap="square" rtlCol="0">
            <a:spAutoFit/>
          </a:bodyPr>
          <a:lstStyle/>
          <a:p>
            <a:r>
              <a:rPr lang="de-DE" sz="1600" dirty="0">
                <a:latin typeface="Arial" panose="020B0604020202020204" pitchFamily="34" charset="0"/>
                <a:cs typeface="Arial" panose="020B0604020202020204" pitchFamily="34" charset="0"/>
              </a:rPr>
              <a:t>„Der Vergleich ist das Ende des Glücks und der Anfang der Unzufriedenheit“.  </a:t>
            </a:r>
            <a:r>
              <a:rPr lang="de-DE" sz="1400" i="1" dirty="0">
                <a:latin typeface="Arial" panose="020B0604020202020204" pitchFamily="34" charset="0"/>
                <a:cs typeface="Arial" panose="020B0604020202020204" pitchFamily="34" charset="0"/>
              </a:rPr>
              <a:t>(Kierkegaard) </a:t>
            </a:r>
          </a:p>
        </p:txBody>
      </p:sp>
      <p:sp>
        <p:nvSpPr>
          <p:cNvPr id="9" name="Textfeld 8">
            <a:extLst>
              <a:ext uri="{FF2B5EF4-FFF2-40B4-BE49-F238E27FC236}">
                <a16:creationId xmlns:a16="http://schemas.microsoft.com/office/drawing/2014/main" id="{C58A5E46-E4E6-4AF9-8102-FB5BBD0E0B67}"/>
              </a:ext>
            </a:extLst>
          </p:cNvPr>
          <p:cNvSpPr txBox="1"/>
          <p:nvPr/>
        </p:nvSpPr>
        <p:spPr>
          <a:xfrm>
            <a:off x="158824" y="5739133"/>
            <a:ext cx="3742500" cy="861774"/>
          </a:xfrm>
          <a:prstGeom prst="rect">
            <a:avLst/>
          </a:prstGeom>
          <a:noFill/>
          <a:ln>
            <a:solidFill>
              <a:schemeClr val="tx1"/>
            </a:solidFill>
          </a:ln>
        </p:spPr>
        <p:txBody>
          <a:bodyPr wrap="square" rtlCol="0">
            <a:spAutoFit/>
          </a:bodyPr>
          <a:lstStyle/>
          <a:p>
            <a:pPr marL="342900" indent="-342900">
              <a:buFont typeface="Symbol" panose="05050102010706020507" pitchFamily="18" charset="2"/>
              <a:buChar char="®"/>
            </a:pPr>
            <a:r>
              <a:rPr lang="de-DE" dirty="0">
                <a:latin typeface="Arial" panose="020B0604020202020204" pitchFamily="34" charset="0"/>
                <a:cs typeface="Arial" panose="020B0604020202020204" pitchFamily="34" charset="0"/>
                <a:sym typeface="Symbol" panose="05050102010706020507" pitchFamily="18" charset="2"/>
              </a:rPr>
              <a:t>wir als moderne occupati </a:t>
            </a:r>
          </a:p>
          <a:p>
            <a:pPr marL="342900" indent="-342900">
              <a:buFont typeface="Symbol" panose="05050102010706020507" pitchFamily="18" charset="2"/>
              <a:buChar char="®"/>
            </a:pPr>
            <a:r>
              <a:rPr lang="de-DE" sz="1600" dirty="0">
                <a:latin typeface="Arial" panose="020B0604020202020204" pitchFamily="34" charset="0"/>
                <a:cs typeface="Arial" panose="020B0604020202020204" pitchFamily="34" charset="0"/>
                <a:sym typeface="Symbol" panose="05050102010706020507" pitchFamily="18" charset="2"/>
              </a:rPr>
              <a:t>geben Kontrolle über Lebenszeit an Mitmenschen ab </a:t>
            </a:r>
            <a:endParaRPr lang="de-DE" sz="16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0D52E52F-5D52-45F3-9430-528A8409F7AA}"/>
              </a:ext>
            </a:extLst>
          </p:cNvPr>
          <p:cNvSpPr txBox="1"/>
          <p:nvPr/>
        </p:nvSpPr>
        <p:spPr>
          <a:xfrm>
            <a:off x="158824" y="1357112"/>
            <a:ext cx="3227962" cy="2585323"/>
          </a:xfrm>
          <a:prstGeom prst="rect">
            <a:avLst/>
          </a:prstGeom>
          <a:solidFill>
            <a:schemeClr val="bg1"/>
          </a:solidFill>
          <a:ln>
            <a:solidFill>
              <a:schemeClr val="tx1"/>
            </a:solidFill>
            <a:prstDash val="solid"/>
          </a:ln>
        </p:spPr>
        <p:txBody>
          <a:bodyPr wrap="square" rtlCol="0">
            <a:spAutoFit/>
          </a:bodyPr>
          <a:lstStyle/>
          <a:p>
            <a:pPr marL="342900" lvl="0" indent="-342900">
              <a:spcBef>
                <a:spcPct val="20000"/>
              </a:spcBef>
              <a:buFont typeface="Arial" panose="020B0604020202020204" pitchFamily="34" charset="0"/>
              <a:buChar char="•"/>
            </a:pPr>
            <a:r>
              <a:rPr lang="de-DE" dirty="0">
                <a:solidFill>
                  <a:prstClr val="black"/>
                </a:solidFill>
                <a:latin typeface="Arial" panose="020B0604020202020204" pitchFamily="34" charset="0"/>
                <a:cs typeface="Arial" panose="020B0604020202020204" pitchFamily="34" charset="0"/>
              </a:rPr>
              <a:t>Die „Generation Option“</a:t>
            </a:r>
          </a:p>
          <a:p>
            <a:pPr marL="742950" lvl="1" indent="-285750">
              <a:spcBef>
                <a:spcPct val="20000"/>
              </a:spcBef>
              <a:buFont typeface="Arial" panose="020B0604020202020204" pitchFamily="34" charset="0"/>
              <a:buChar char="–"/>
            </a:pPr>
            <a:r>
              <a:rPr lang="de-DE" sz="1600" dirty="0">
                <a:solidFill>
                  <a:prstClr val="black"/>
                </a:solidFill>
                <a:latin typeface="Arial" panose="020B0604020202020204" pitchFamily="34" charset="0"/>
                <a:cs typeface="Arial" panose="020B0604020202020204" pitchFamily="34" charset="0"/>
              </a:rPr>
              <a:t>zahlreiche Möglichkeiten</a:t>
            </a:r>
          </a:p>
          <a:p>
            <a:pPr marL="742950" lvl="1" indent="-285750">
              <a:spcBef>
                <a:spcPct val="20000"/>
              </a:spcBef>
              <a:buFont typeface="Arial" panose="020B0604020202020204" pitchFamily="34" charset="0"/>
              <a:buChar char="–"/>
            </a:pPr>
            <a:r>
              <a:rPr lang="de-DE" sz="1600" dirty="0">
                <a:solidFill>
                  <a:prstClr val="black"/>
                </a:solidFill>
                <a:latin typeface="Arial" panose="020B0604020202020204" pitchFamily="34" charset="0"/>
                <a:cs typeface="Arial" panose="020B0604020202020204" pitchFamily="34" charset="0"/>
              </a:rPr>
              <a:t>ständige Sorge, falsch zu entscheiden</a:t>
            </a:r>
          </a:p>
          <a:p>
            <a:pPr marL="742950" lvl="1" indent="-285750">
              <a:spcBef>
                <a:spcPct val="20000"/>
              </a:spcBef>
              <a:buFont typeface="Arial" panose="020B0604020202020204" pitchFamily="34" charset="0"/>
              <a:buChar char="–"/>
            </a:pPr>
            <a:r>
              <a:rPr lang="de-DE" sz="1600" dirty="0">
                <a:solidFill>
                  <a:prstClr val="black"/>
                </a:solidFill>
                <a:latin typeface="Arial" panose="020B0604020202020204" pitchFamily="34" charset="0"/>
                <a:cs typeface="Arial" panose="020B0604020202020204" pitchFamily="34" charset="0"/>
              </a:rPr>
              <a:t>Hektik und Stress</a:t>
            </a:r>
          </a:p>
          <a:p>
            <a:pPr marL="742950" lvl="1" indent="-285750">
              <a:spcBef>
                <a:spcPct val="20000"/>
              </a:spcBef>
              <a:buFont typeface="Arial" panose="020B0604020202020204" pitchFamily="34" charset="0"/>
              <a:buChar char="–"/>
            </a:pPr>
            <a:r>
              <a:rPr lang="de-DE" sz="1600" dirty="0">
                <a:solidFill>
                  <a:prstClr val="black"/>
                </a:solidFill>
                <a:latin typeface="Arial" panose="020B0604020202020204" pitchFamily="34" charset="0"/>
                <a:cs typeface="Arial" panose="020B0604020202020204" pitchFamily="34" charset="0"/>
              </a:rPr>
              <a:t>das perfekte Leben als Ziel</a:t>
            </a:r>
          </a:p>
          <a:p>
            <a:pPr marL="742950" lvl="1" indent="-285750">
              <a:spcBef>
                <a:spcPct val="20000"/>
              </a:spcBef>
              <a:buFont typeface="Arial" panose="020B0604020202020204" pitchFamily="34" charset="0"/>
              <a:buChar char="–"/>
            </a:pPr>
            <a:r>
              <a:rPr lang="de-DE" sz="1600" dirty="0">
                <a:solidFill>
                  <a:prstClr val="black"/>
                </a:solidFill>
                <a:latin typeface="Arial" panose="020B0604020202020204" pitchFamily="34" charset="0"/>
                <a:cs typeface="Arial" panose="020B0604020202020204" pitchFamily="34" charset="0"/>
              </a:rPr>
              <a:t>Mitmenschen als Maßstäbe </a:t>
            </a:r>
          </a:p>
        </p:txBody>
      </p:sp>
      <p:sp>
        <p:nvSpPr>
          <p:cNvPr id="11" name="Textfeld 10">
            <a:extLst>
              <a:ext uri="{FF2B5EF4-FFF2-40B4-BE49-F238E27FC236}">
                <a16:creationId xmlns:a16="http://schemas.microsoft.com/office/drawing/2014/main" id="{BE2213BB-D180-436B-A248-577749C07032}"/>
              </a:ext>
            </a:extLst>
          </p:cNvPr>
          <p:cNvSpPr txBox="1"/>
          <p:nvPr/>
        </p:nvSpPr>
        <p:spPr>
          <a:xfrm>
            <a:off x="4697434" y="5949280"/>
            <a:ext cx="4287742" cy="584775"/>
          </a:xfrm>
          <a:prstGeom prst="rect">
            <a:avLst/>
          </a:prstGeom>
          <a:noFill/>
          <a:ln>
            <a:solidFill>
              <a:schemeClr val="tx1"/>
            </a:solidFill>
          </a:ln>
        </p:spPr>
        <p:txBody>
          <a:bodyPr wrap="square" rtlCol="0">
            <a:spAutoFit/>
          </a:bodyPr>
          <a:lstStyle/>
          <a:p>
            <a:r>
              <a:rPr lang="de-DE" sz="1600" dirty="0">
                <a:latin typeface="Arial" panose="020B0604020202020204" pitchFamily="34" charset="0"/>
                <a:cs typeface="Arial" panose="020B0604020202020204" pitchFamily="34" charset="0"/>
              </a:rPr>
              <a:t>sapiens zu werden scheint erstrebenswert</a:t>
            </a:r>
          </a:p>
          <a:p>
            <a:r>
              <a:rPr lang="de-DE" sz="1600" dirty="0">
                <a:latin typeface="Arial" panose="020B0604020202020204" pitchFamily="34" charset="0"/>
                <a:cs typeface="Arial" panose="020B0604020202020204" pitchFamily="34" charset="0"/>
                <a:sym typeface="Symbol" panose="05050102010706020507" pitchFamily="18" charset="2"/>
              </a:rPr>
              <a:t> innerer Frieden </a:t>
            </a:r>
            <a:endParaRPr lang="de-DE" sz="1600" dirty="0">
              <a:latin typeface="Arial" panose="020B0604020202020204" pitchFamily="34" charset="0"/>
              <a:cs typeface="Arial" panose="020B0604020202020204" pitchFamily="34" charset="0"/>
            </a:endParaRPr>
          </a:p>
        </p:txBody>
      </p:sp>
      <p:sp>
        <p:nvSpPr>
          <p:cNvPr id="12" name="Textfeld 11">
            <a:extLst>
              <a:ext uri="{FF2B5EF4-FFF2-40B4-BE49-F238E27FC236}">
                <a16:creationId xmlns:a16="http://schemas.microsoft.com/office/drawing/2014/main" id="{3C10AC33-AC85-488F-ACF6-91F5A0ADF374}"/>
              </a:ext>
            </a:extLst>
          </p:cNvPr>
          <p:cNvSpPr txBox="1"/>
          <p:nvPr/>
        </p:nvSpPr>
        <p:spPr>
          <a:xfrm>
            <a:off x="4692208" y="4869160"/>
            <a:ext cx="4267244" cy="584775"/>
          </a:xfrm>
          <a:prstGeom prst="rect">
            <a:avLst/>
          </a:prstGeom>
          <a:noFill/>
          <a:ln>
            <a:solidFill>
              <a:schemeClr val="tx1"/>
            </a:solidFill>
          </a:ln>
        </p:spPr>
        <p:txBody>
          <a:bodyPr wrap="square" rtlCol="0">
            <a:spAutoFit/>
          </a:bodyPr>
          <a:lstStyle/>
          <a:p>
            <a:r>
              <a:rPr lang="de-DE" sz="1600" dirty="0">
                <a:latin typeface="Arial" panose="020B0604020202020204" pitchFamily="34" charset="0"/>
                <a:cs typeface="Arial" panose="020B0604020202020204" pitchFamily="34" charset="0"/>
              </a:rPr>
              <a:t>Auch wir streben eigentlich nach Glück/ innerem Frieden </a:t>
            </a:r>
            <a:r>
              <a:rPr lang="de-DE" sz="1600" dirty="0">
                <a:latin typeface="Arial" panose="020B0604020202020204" pitchFamily="34" charset="0"/>
                <a:cs typeface="Arial" panose="020B0604020202020204" pitchFamily="34" charset="0"/>
                <a:sym typeface="Symbol" panose="05050102010706020507" pitchFamily="18" charset="2"/>
              </a:rPr>
              <a:t> unser Weg aber erfolglos </a:t>
            </a:r>
            <a:endParaRPr lang="de-DE" sz="16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43B3B630-2F03-40E9-8F4D-560C4AF6340C}"/>
              </a:ext>
            </a:extLst>
          </p:cNvPr>
          <p:cNvSpPr txBox="1"/>
          <p:nvPr/>
        </p:nvSpPr>
        <p:spPr>
          <a:xfrm>
            <a:off x="4692208" y="3789040"/>
            <a:ext cx="4267244" cy="584775"/>
          </a:xfrm>
          <a:prstGeom prst="rect">
            <a:avLst/>
          </a:prstGeom>
          <a:noFill/>
          <a:ln>
            <a:solidFill>
              <a:srgbClr val="FF0000"/>
            </a:solidFill>
          </a:ln>
        </p:spPr>
        <p:txBody>
          <a:bodyPr wrap="square" rtlCol="0">
            <a:spAutoFit/>
          </a:bodyPr>
          <a:lstStyle/>
          <a:p>
            <a:r>
              <a:rPr lang="de-DE" sz="1600" dirty="0">
                <a:latin typeface="Arial" panose="020B0604020202020204" pitchFamily="34" charset="0"/>
                <a:cs typeface="Arial" panose="020B0604020202020204" pitchFamily="34" charset="0"/>
              </a:rPr>
              <a:t>Eventuell ist das Streben nach der sapientia auch erfolglos.</a:t>
            </a:r>
          </a:p>
        </p:txBody>
      </p:sp>
      <p:sp>
        <p:nvSpPr>
          <p:cNvPr id="14" name="Textfeld 13">
            <a:extLst>
              <a:ext uri="{FF2B5EF4-FFF2-40B4-BE49-F238E27FC236}">
                <a16:creationId xmlns:a16="http://schemas.microsoft.com/office/drawing/2014/main" id="{582DD61B-6101-4EC7-91DB-8768B725A0C0}"/>
              </a:ext>
            </a:extLst>
          </p:cNvPr>
          <p:cNvSpPr txBox="1"/>
          <p:nvPr/>
        </p:nvSpPr>
        <p:spPr>
          <a:xfrm>
            <a:off x="4692208" y="2924944"/>
            <a:ext cx="4267244" cy="830997"/>
          </a:xfrm>
          <a:prstGeom prst="rect">
            <a:avLst/>
          </a:prstGeom>
          <a:noFill/>
          <a:ln>
            <a:solidFill>
              <a:srgbClr val="FF0000"/>
            </a:solidFill>
          </a:ln>
        </p:spPr>
        <p:txBody>
          <a:bodyPr wrap="square" rtlCol="0">
            <a:spAutoFit/>
          </a:bodyPr>
          <a:lstStyle/>
          <a:p>
            <a:r>
              <a:rPr lang="de-DE" sz="1600" dirty="0">
                <a:latin typeface="Arial" panose="020B0604020202020204" pitchFamily="34" charset="0"/>
                <a:cs typeface="Arial" panose="020B0604020202020204" pitchFamily="34" charset="0"/>
              </a:rPr>
              <a:t>Wie ist das Leben in/für Staat und Gesellschaft mit dem Streben nach sapientia vereinbar? </a:t>
            </a:r>
          </a:p>
        </p:txBody>
      </p:sp>
      <p:sp>
        <p:nvSpPr>
          <p:cNvPr id="15" name="Textfeld 14">
            <a:extLst>
              <a:ext uri="{FF2B5EF4-FFF2-40B4-BE49-F238E27FC236}">
                <a16:creationId xmlns:a16="http://schemas.microsoft.com/office/drawing/2014/main" id="{DCEDEA27-7225-493F-9289-828201CD34C2}"/>
              </a:ext>
            </a:extLst>
          </p:cNvPr>
          <p:cNvSpPr txBox="1"/>
          <p:nvPr/>
        </p:nvSpPr>
        <p:spPr>
          <a:xfrm>
            <a:off x="4644748" y="1095396"/>
            <a:ext cx="4340428" cy="1323439"/>
          </a:xfrm>
          <a:prstGeom prst="rect">
            <a:avLst/>
          </a:prstGeom>
          <a:noFill/>
          <a:ln>
            <a:solidFill>
              <a:srgbClr val="0070C0"/>
            </a:solidFill>
          </a:ln>
        </p:spPr>
        <p:txBody>
          <a:bodyPr wrap="square" rtlCol="0">
            <a:spAutoFit/>
          </a:bodyPr>
          <a:lstStyle/>
          <a:p>
            <a:r>
              <a:rPr lang="de-DE" sz="1600" dirty="0">
                <a:latin typeface="Arial" panose="020B0604020202020204" pitchFamily="34" charset="0"/>
                <a:cs typeface="Arial" panose="020B0604020202020204" pitchFamily="34" charset="0"/>
              </a:rPr>
              <a:t>sapiens als Vorbild </a:t>
            </a:r>
          </a:p>
          <a:p>
            <a:r>
              <a:rPr lang="de-DE" sz="1600" dirty="0">
                <a:latin typeface="Arial" panose="020B0604020202020204" pitchFamily="34" charset="0"/>
                <a:cs typeface="Arial" panose="020B0604020202020204" pitchFamily="34" charset="0"/>
                <a:sym typeface="Symbol" panose="05050102010706020507" pitchFamily="18" charset="2"/>
              </a:rPr>
              <a:t> sich und Entscheidungen kritisch betrachten; sich von anderen unabhängig machen und (wenn möglich) Entscheidungen treffen, die zum eigenen Glück führen </a:t>
            </a:r>
            <a:endParaRPr lang="de-DE" sz="1600" dirty="0">
              <a:latin typeface="Arial" panose="020B0604020202020204" pitchFamily="34" charset="0"/>
              <a:cs typeface="Arial" panose="020B0604020202020204" pitchFamily="34" charset="0"/>
            </a:endParaRPr>
          </a:p>
        </p:txBody>
      </p:sp>
      <p:sp>
        <p:nvSpPr>
          <p:cNvPr id="16" name="Pfeil: nach rechts 15">
            <a:extLst>
              <a:ext uri="{FF2B5EF4-FFF2-40B4-BE49-F238E27FC236}">
                <a16:creationId xmlns:a16="http://schemas.microsoft.com/office/drawing/2014/main" id="{34D18112-286E-4CE6-8374-034F6478F653}"/>
              </a:ext>
            </a:extLst>
          </p:cNvPr>
          <p:cNvSpPr/>
          <p:nvPr/>
        </p:nvSpPr>
        <p:spPr>
          <a:xfrm rot="5400000">
            <a:off x="1588139" y="4100295"/>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a:extLst>
              <a:ext uri="{FF2B5EF4-FFF2-40B4-BE49-F238E27FC236}">
                <a16:creationId xmlns:a16="http://schemas.microsoft.com/office/drawing/2014/main" id="{D4DC5456-7571-419C-9332-978AF5C9C262}"/>
              </a:ext>
            </a:extLst>
          </p:cNvPr>
          <p:cNvSpPr/>
          <p:nvPr/>
        </p:nvSpPr>
        <p:spPr>
          <a:xfrm rot="5400000">
            <a:off x="1588139" y="5396439"/>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rechts 17">
            <a:extLst>
              <a:ext uri="{FF2B5EF4-FFF2-40B4-BE49-F238E27FC236}">
                <a16:creationId xmlns:a16="http://schemas.microsoft.com/office/drawing/2014/main" id="{D3CEBDAB-4E04-4FC0-B504-7A8B04534ECC}"/>
              </a:ext>
            </a:extLst>
          </p:cNvPr>
          <p:cNvSpPr/>
          <p:nvPr/>
        </p:nvSpPr>
        <p:spPr>
          <a:xfrm>
            <a:off x="4053891" y="6093296"/>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rechts 18">
            <a:extLst>
              <a:ext uri="{FF2B5EF4-FFF2-40B4-BE49-F238E27FC236}">
                <a16:creationId xmlns:a16="http://schemas.microsoft.com/office/drawing/2014/main" id="{5C3FF69B-584F-43D8-9CC4-FF8EA616A291}"/>
              </a:ext>
            </a:extLst>
          </p:cNvPr>
          <p:cNvSpPr/>
          <p:nvPr/>
        </p:nvSpPr>
        <p:spPr>
          <a:xfrm rot="16200000">
            <a:off x="6656640" y="5612463"/>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Pfeil: nach rechts 19">
            <a:extLst>
              <a:ext uri="{FF2B5EF4-FFF2-40B4-BE49-F238E27FC236}">
                <a16:creationId xmlns:a16="http://schemas.microsoft.com/office/drawing/2014/main" id="{DF65D779-DBCC-4703-B3C8-FE61C7D6F9E6}"/>
              </a:ext>
            </a:extLst>
          </p:cNvPr>
          <p:cNvSpPr/>
          <p:nvPr/>
        </p:nvSpPr>
        <p:spPr>
          <a:xfrm rot="16200000">
            <a:off x="6656640" y="4532343"/>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nach rechts 20">
            <a:extLst>
              <a:ext uri="{FF2B5EF4-FFF2-40B4-BE49-F238E27FC236}">
                <a16:creationId xmlns:a16="http://schemas.microsoft.com/office/drawing/2014/main" id="{9216A914-2606-4477-8882-E00616BE4110}"/>
              </a:ext>
            </a:extLst>
          </p:cNvPr>
          <p:cNvSpPr/>
          <p:nvPr/>
        </p:nvSpPr>
        <p:spPr>
          <a:xfrm rot="16200000">
            <a:off x="6656641" y="2588127"/>
            <a:ext cx="369331" cy="17887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9853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8" grpId="0" animBg="1"/>
      <p:bldP spid="19" grpId="0" animBg="1"/>
      <p:bldP spid="20" grpId="0" animBg="1"/>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l="-6000" r="-6000"/>
          </a:stretch>
        </a:blip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13C022AF-9C7A-4867-97E0-D487EDD20B2A}"/>
              </a:ext>
            </a:extLst>
          </p:cNvPr>
          <p:cNvSpPr txBox="1">
            <a:spLocks/>
          </p:cNvSpPr>
          <p:nvPr/>
        </p:nvSpPr>
        <p:spPr>
          <a:xfrm>
            <a:off x="467544" y="4221088"/>
            <a:ext cx="5040560" cy="1584176"/>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4000" dirty="0">
                <a:latin typeface="Arial" panose="020B0604020202020204" pitchFamily="34" charset="0"/>
                <a:cs typeface="Arial" panose="020B0604020202020204" pitchFamily="34" charset="0"/>
              </a:rPr>
              <a:t>Vielen Dank für Ihre Aufmerksamkeit. </a:t>
            </a:r>
            <a:endParaRPr lang="de-DE"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767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980728"/>
            <a:ext cx="8640960" cy="5832648"/>
          </a:xfrm>
        </p:spPr>
        <p:txBody>
          <a:bodyPr>
            <a:normAutofit fontScale="92500" lnSpcReduction="10000"/>
          </a:bodyPr>
          <a:lstStyle/>
          <a:p>
            <a:pPr marL="514350" indent="-514350">
              <a:lnSpc>
                <a:spcPct val="120000"/>
              </a:lnSpc>
              <a:buFont typeface="+mj-lt"/>
              <a:buAutoNum type="arabicPeriod"/>
            </a:pPr>
            <a:r>
              <a:rPr lang="de-DE" sz="2600" dirty="0">
                <a:latin typeface="Arial" panose="020B0604020202020204" pitchFamily="34" charset="0"/>
                <a:cs typeface="Arial" panose="020B0604020202020204" pitchFamily="34" charset="0"/>
              </a:rPr>
              <a:t>Einleitung</a:t>
            </a:r>
          </a:p>
          <a:p>
            <a:pPr marL="514350" indent="-514350">
              <a:lnSpc>
                <a:spcPct val="120000"/>
              </a:lnSpc>
              <a:buFont typeface="+mj-lt"/>
              <a:buAutoNum type="arabicPeriod"/>
            </a:pPr>
            <a:r>
              <a:rPr lang="de-DE" sz="2600" dirty="0">
                <a:latin typeface="Arial" panose="020B0604020202020204" pitchFamily="34" charset="0"/>
                <a:cs typeface="Arial" panose="020B0604020202020204" pitchFamily="34" charset="0"/>
              </a:rPr>
              <a:t>Inhalt der Textstellen </a:t>
            </a:r>
          </a:p>
          <a:p>
            <a:pPr marL="800100" lvl="2" indent="0">
              <a:lnSpc>
                <a:spcPct val="120000"/>
              </a:lnSpc>
              <a:buNone/>
            </a:pPr>
            <a:r>
              <a:rPr lang="de-DE" sz="2100" dirty="0">
                <a:latin typeface="Arial" panose="020B0604020202020204" pitchFamily="34" charset="0"/>
                <a:cs typeface="Arial" panose="020B0604020202020204" pitchFamily="34" charset="0"/>
              </a:rPr>
              <a:t>2.1 Kritik: Das Leben wird verschoben. </a:t>
            </a:r>
            <a:r>
              <a:rPr lang="de-DE" sz="1700" i="1" dirty="0">
                <a:latin typeface="Arial" panose="020B0604020202020204" pitchFamily="34" charset="0"/>
                <a:cs typeface="Arial" panose="020B0604020202020204" pitchFamily="34" charset="0"/>
              </a:rPr>
              <a:t>(</a:t>
            </a:r>
            <a:r>
              <a:rPr lang="de-DE" sz="1700" i="1" dirty="0" err="1">
                <a:latin typeface="Arial" panose="020B0604020202020204" pitchFamily="34" charset="0"/>
                <a:cs typeface="Arial" panose="020B0604020202020204" pitchFamily="34" charset="0"/>
              </a:rPr>
              <a:t>Brev</a:t>
            </a:r>
            <a:r>
              <a:rPr lang="de-DE" sz="1700" i="1" dirty="0">
                <a:latin typeface="Arial" panose="020B0604020202020204" pitchFamily="34" charset="0"/>
                <a:cs typeface="Arial" panose="020B0604020202020204" pitchFamily="34" charset="0"/>
              </a:rPr>
              <a:t>. 3.4-5) </a:t>
            </a:r>
            <a:endParaRPr lang="de-DE" sz="1700" dirty="0">
              <a:latin typeface="Arial" panose="020B0604020202020204" pitchFamily="34" charset="0"/>
              <a:cs typeface="Arial" panose="020B0604020202020204" pitchFamily="34" charset="0"/>
            </a:endParaRPr>
          </a:p>
          <a:p>
            <a:pPr marL="800100" lvl="2" indent="0">
              <a:lnSpc>
                <a:spcPct val="120000"/>
              </a:lnSpc>
              <a:buNone/>
            </a:pPr>
            <a:r>
              <a:rPr lang="de-DE" sz="2100" dirty="0">
                <a:latin typeface="Arial" panose="020B0604020202020204" pitchFamily="34" charset="0"/>
                <a:cs typeface="Arial" panose="020B0604020202020204" pitchFamily="34" charset="0"/>
              </a:rPr>
              <a:t>2.2 Kritik: Die Beschäftigten verlieren Zeit. </a:t>
            </a:r>
            <a:r>
              <a:rPr lang="de-DE" sz="1700" i="1" dirty="0">
                <a:latin typeface="Arial" panose="020B0604020202020204" pitchFamily="34" charset="0"/>
                <a:cs typeface="Arial" panose="020B0604020202020204" pitchFamily="34" charset="0"/>
              </a:rPr>
              <a:t>(</a:t>
            </a:r>
            <a:r>
              <a:rPr lang="de-DE" sz="1700" i="1" dirty="0" err="1">
                <a:latin typeface="Arial" panose="020B0604020202020204" pitchFamily="34" charset="0"/>
                <a:cs typeface="Arial" panose="020B0604020202020204" pitchFamily="34" charset="0"/>
              </a:rPr>
              <a:t>Brev</a:t>
            </a:r>
            <a:r>
              <a:rPr lang="de-DE" sz="1700" i="1" dirty="0">
                <a:latin typeface="Arial" panose="020B0604020202020204" pitchFamily="34" charset="0"/>
                <a:cs typeface="Arial" panose="020B0604020202020204" pitchFamily="34" charset="0"/>
              </a:rPr>
              <a:t>. 9.4; 10.3) </a:t>
            </a:r>
            <a:endParaRPr lang="de-DE" sz="1700" dirty="0">
              <a:latin typeface="Arial" panose="020B0604020202020204" pitchFamily="34" charset="0"/>
              <a:cs typeface="Arial" panose="020B0604020202020204" pitchFamily="34" charset="0"/>
            </a:endParaRPr>
          </a:p>
          <a:p>
            <a:pPr marL="800100" lvl="2" indent="0">
              <a:lnSpc>
                <a:spcPct val="120000"/>
              </a:lnSpc>
              <a:buNone/>
            </a:pPr>
            <a:r>
              <a:rPr lang="de-DE" sz="2100" dirty="0">
                <a:latin typeface="Arial" panose="020B0604020202020204" pitchFamily="34" charset="0"/>
                <a:cs typeface="Arial" panose="020B0604020202020204" pitchFamily="34" charset="0"/>
              </a:rPr>
              <a:t>2.3 Lösung: Nur wer sich der Weisheit widmet, lebt. </a:t>
            </a:r>
            <a:r>
              <a:rPr lang="de-DE" sz="1700" i="1" dirty="0">
                <a:latin typeface="Arial" panose="020B0604020202020204" pitchFamily="34" charset="0"/>
                <a:cs typeface="Arial" panose="020B0604020202020204" pitchFamily="34" charset="0"/>
              </a:rPr>
              <a:t>(</a:t>
            </a:r>
            <a:r>
              <a:rPr lang="de-DE" sz="1700" i="1" dirty="0" err="1">
                <a:latin typeface="Arial" panose="020B0604020202020204" pitchFamily="34" charset="0"/>
                <a:cs typeface="Arial" panose="020B0604020202020204" pitchFamily="34" charset="0"/>
              </a:rPr>
              <a:t>Brev</a:t>
            </a:r>
            <a:r>
              <a:rPr lang="de-DE" sz="1700" i="1" dirty="0">
                <a:latin typeface="Arial" panose="020B0604020202020204" pitchFamily="34" charset="0"/>
                <a:cs typeface="Arial" panose="020B0604020202020204" pitchFamily="34" charset="0"/>
              </a:rPr>
              <a:t>. 14.1) </a:t>
            </a:r>
            <a:endParaRPr lang="de-DE" sz="1700" dirty="0">
              <a:latin typeface="Arial" panose="020B0604020202020204" pitchFamily="34" charset="0"/>
              <a:cs typeface="Arial" panose="020B0604020202020204" pitchFamily="34" charset="0"/>
            </a:endParaRPr>
          </a:p>
          <a:p>
            <a:pPr marL="800100" lvl="2" indent="0">
              <a:lnSpc>
                <a:spcPct val="120000"/>
              </a:lnSpc>
              <a:buNone/>
            </a:pPr>
            <a:r>
              <a:rPr lang="de-DE" sz="2100" dirty="0">
                <a:latin typeface="Arial" panose="020B0604020202020204" pitchFamily="34" charset="0"/>
                <a:cs typeface="Arial" panose="020B0604020202020204" pitchFamily="34" charset="0"/>
              </a:rPr>
              <a:t>2.4 Appell und Versprechen: Philosophiere, dich erwartet Größeres! </a:t>
            </a:r>
            <a:r>
              <a:rPr lang="de-DE" sz="1700" i="1" dirty="0">
                <a:latin typeface="Arial" panose="020B0604020202020204" pitchFamily="34" charset="0"/>
                <a:cs typeface="Arial" panose="020B0604020202020204" pitchFamily="34" charset="0"/>
              </a:rPr>
              <a:t>(</a:t>
            </a:r>
            <a:r>
              <a:rPr lang="de-DE" sz="1700" i="1" dirty="0" err="1">
                <a:latin typeface="Arial" panose="020B0604020202020204" pitchFamily="34" charset="0"/>
                <a:cs typeface="Arial" panose="020B0604020202020204" pitchFamily="34" charset="0"/>
              </a:rPr>
              <a:t>Brev</a:t>
            </a:r>
            <a:r>
              <a:rPr lang="de-DE" sz="1700" i="1" dirty="0">
                <a:latin typeface="Arial" panose="020B0604020202020204" pitchFamily="34" charset="0"/>
                <a:cs typeface="Arial" panose="020B0604020202020204" pitchFamily="34" charset="0"/>
              </a:rPr>
              <a:t>. 18.1-2; 19.2) </a:t>
            </a:r>
            <a:endParaRPr lang="de-DE" sz="1700" dirty="0">
              <a:latin typeface="Arial" panose="020B0604020202020204" pitchFamily="34" charset="0"/>
              <a:cs typeface="Arial" panose="020B0604020202020204" pitchFamily="34" charset="0"/>
            </a:endParaRPr>
          </a:p>
          <a:p>
            <a:pPr marL="514350" indent="-514350">
              <a:lnSpc>
                <a:spcPct val="120000"/>
              </a:lnSpc>
              <a:buFont typeface="+mj-lt"/>
              <a:buAutoNum type="arabicPeriod"/>
            </a:pPr>
            <a:r>
              <a:rPr lang="de-DE" sz="2600" dirty="0">
                <a:latin typeface="Arial" panose="020B0604020202020204" pitchFamily="34" charset="0"/>
                <a:cs typeface="Arial" panose="020B0604020202020204" pitchFamily="34" charset="0"/>
              </a:rPr>
              <a:t>Sprachlich-stilistische Textanalyse </a:t>
            </a:r>
          </a:p>
          <a:p>
            <a:pPr marL="514350" indent="-514350">
              <a:lnSpc>
                <a:spcPct val="120000"/>
              </a:lnSpc>
              <a:buFont typeface="+mj-lt"/>
              <a:buAutoNum type="arabicPeriod"/>
            </a:pPr>
            <a:r>
              <a:rPr lang="de-DE" sz="2600" dirty="0">
                <a:latin typeface="Arial" panose="020B0604020202020204" pitchFamily="34" charset="0"/>
                <a:cs typeface="Arial" panose="020B0604020202020204" pitchFamily="34" charset="0"/>
              </a:rPr>
              <a:t>Einordnung der Gedanken Senecas in die stoische Lehre</a:t>
            </a:r>
          </a:p>
          <a:p>
            <a:pPr marL="800100" lvl="2" indent="0">
              <a:lnSpc>
                <a:spcPct val="120000"/>
              </a:lnSpc>
              <a:buNone/>
            </a:pPr>
            <a:r>
              <a:rPr lang="de-DE" sz="1900" dirty="0">
                <a:latin typeface="Arial" panose="020B0604020202020204" pitchFamily="34" charset="0"/>
                <a:cs typeface="Arial" panose="020B0604020202020204" pitchFamily="34" charset="0"/>
              </a:rPr>
              <a:t>4.1 Ausrichtung des Lebens auf das Erreichen der sapientia </a:t>
            </a:r>
          </a:p>
          <a:p>
            <a:pPr marL="800100" lvl="2" indent="0">
              <a:lnSpc>
                <a:spcPct val="120000"/>
              </a:lnSpc>
              <a:buNone/>
            </a:pPr>
            <a:r>
              <a:rPr lang="de-DE" sz="1900" dirty="0">
                <a:latin typeface="Arial" panose="020B0604020202020204" pitchFamily="34" charset="0"/>
                <a:cs typeface="Arial" panose="020B0604020202020204" pitchFamily="34" charset="0"/>
              </a:rPr>
              <a:t>4.2 Das Idealbild des Weisen </a:t>
            </a:r>
          </a:p>
          <a:p>
            <a:pPr marL="514350" indent="-514350">
              <a:lnSpc>
                <a:spcPct val="120000"/>
              </a:lnSpc>
              <a:buFont typeface="+mj-lt"/>
              <a:buAutoNum type="arabicPeriod"/>
            </a:pPr>
            <a:r>
              <a:rPr lang="de-DE" sz="2600" dirty="0">
                <a:latin typeface="Arial" panose="020B0604020202020204" pitchFamily="34" charset="0"/>
                <a:cs typeface="Arial" panose="020B0604020202020204" pitchFamily="34" charset="0"/>
              </a:rPr>
              <a:t>Senecas Lehre als Befreiung für uns?</a:t>
            </a:r>
          </a:p>
          <a:p>
            <a:pPr marL="800100" lvl="2" indent="0">
              <a:lnSpc>
                <a:spcPct val="120000"/>
              </a:lnSpc>
              <a:buNone/>
            </a:pPr>
            <a:r>
              <a:rPr lang="de-DE" sz="1900" dirty="0">
                <a:latin typeface="Arial" panose="020B0604020202020204" pitchFamily="34" charset="0"/>
                <a:cs typeface="Arial" panose="020B0604020202020204" pitchFamily="34" charset="0"/>
              </a:rPr>
              <a:t>5.1 Wir als occupati </a:t>
            </a:r>
          </a:p>
          <a:p>
            <a:pPr marL="800100" lvl="2" indent="0">
              <a:lnSpc>
                <a:spcPct val="120000"/>
              </a:lnSpc>
              <a:buNone/>
            </a:pPr>
            <a:r>
              <a:rPr lang="de-DE" sz="1900" dirty="0">
                <a:latin typeface="Arial" panose="020B0604020202020204" pitchFamily="34" charset="0"/>
                <a:cs typeface="Arial" panose="020B0604020202020204" pitchFamily="34" charset="0"/>
              </a:rPr>
              <a:t>5.2 Umsetzung der Lehre heute </a:t>
            </a:r>
            <a:r>
              <a:rPr lang="de-DE" sz="2600" dirty="0">
                <a:latin typeface="Arial" panose="020B0604020202020204" pitchFamily="34" charset="0"/>
                <a:cs typeface="Arial" panose="020B0604020202020204" pitchFamily="34" charset="0"/>
              </a:rPr>
              <a:t> </a:t>
            </a:r>
          </a:p>
          <a:p>
            <a:pPr marL="0" indent="0">
              <a:lnSpc>
                <a:spcPct val="120000"/>
              </a:lnSpc>
              <a:buNone/>
            </a:pPr>
            <a:endParaRPr lang="de-DE" sz="2600" dirty="0">
              <a:latin typeface="Arial" panose="020B0604020202020204" pitchFamily="34" charset="0"/>
              <a:cs typeface="Arial" panose="020B0604020202020204" pitchFamily="34" charset="0"/>
            </a:endParaRPr>
          </a:p>
          <a:p>
            <a:pPr marL="0" indent="0">
              <a:lnSpc>
                <a:spcPct val="120000"/>
              </a:lnSpc>
              <a:buNone/>
            </a:pPr>
            <a:endParaRPr lang="de-DE" sz="2600" dirty="0">
              <a:latin typeface="Arial" panose="020B0604020202020204" pitchFamily="34" charset="0"/>
              <a:cs typeface="Arial" panose="020B0604020202020204" pitchFamily="34" charset="0"/>
            </a:endParaRPr>
          </a:p>
          <a:p>
            <a:pPr marL="0" indent="0">
              <a:buNone/>
            </a:pPr>
            <a:endParaRPr lang="de-DE" dirty="0"/>
          </a:p>
          <a:p>
            <a:pPr marL="800100" lvl="2" indent="0">
              <a:buNone/>
            </a:pPr>
            <a:endParaRPr lang="de-DE" dirty="0"/>
          </a:p>
          <a:p>
            <a:pPr marL="800100" lvl="2" indent="0">
              <a:buNone/>
            </a:pPr>
            <a:endParaRPr lang="de-DE" dirty="0"/>
          </a:p>
        </p:txBody>
      </p:sp>
      <p:sp>
        <p:nvSpPr>
          <p:cNvPr id="14" name="Titel 13">
            <a:extLst>
              <a:ext uri="{FF2B5EF4-FFF2-40B4-BE49-F238E27FC236}">
                <a16:creationId xmlns:a16="http://schemas.microsoft.com/office/drawing/2014/main" id="{8BE57D8B-7721-46A9-96FE-6C61083FA879}"/>
              </a:ext>
            </a:extLst>
          </p:cNvPr>
          <p:cNvSpPr>
            <a:spLocks noGrp="1"/>
          </p:cNvSpPr>
          <p:nvPr>
            <p:ph type="title"/>
          </p:nvPr>
        </p:nvSpPr>
        <p:spPr>
          <a:xfrm>
            <a:off x="241176" y="44624"/>
            <a:ext cx="8435280" cy="1143000"/>
          </a:xfrm>
        </p:spPr>
        <p:txBody>
          <a:bodyPr>
            <a:normAutofit/>
          </a:bodyPr>
          <a:lstStyle/>
          <a:p>
            <a:pPr algn="l"/>
            <a:r>
              <a:rPr lang="de-DE" sz="3600" dirty="0">
                <a:latin typeface="Arial" panose="020B0604020202020204" pitchFamily="34" charset="0"/>
                <a:cs typeface="Arial" panose="020B0604020202020204" pitchFamily="34" charset="0"/>
              </a:rPr>
              <a:t>Inhaltsübersicht </a:t>
            </a:r>
          </a:p>
        </p:txBody>
      </p:sp>
    </p:spTree>
    <p:extLst>
      <p:ext uri="{BB962C8B-B14F-4D97-AF65-F5344CB8AC3E}">
        <p14:creationId xmlns:p14="http://schemas.microsoft.com/office/powerpoint/2010/main" val="183594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1000"/>
            <a:lum/>
          </a:blip>
          <a:srcRect/>
          <a:stretch>
            <a:fillRect l="-6000" r="-6000"/>
          </a:stretch>
        </a:blip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87B12819-1079-4077-9DC6-95793FAFBB5D}"/>
              </a:ext>
            </a:extLst>
          </p:cNvPr>
          <p:cNvSpPr txBox="1">
            <a:spLocks/>
          </p:cNvSpPr>
          <p:nvPr/>
        </p:nvSpPr>
        <p:spPr>
          <a:xfrm>
            <a:off x="467544" y="4221088"/>
            <a:ext cx="5472608" cy="1584176"/>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4000" dirty="0">
                <a:latin typeface="Arial" panose="020B0604020202020204" pitchFamily="34" charset="0"/>
                <a:cs typeface="Arial" panose="020B0604020202020204" pitchFamily="34" charset="0"/>
              </a:rPr>
              <a:t>2. Inhalt der Textstellen</a:t>
            </a:r>
            <a:br>
              <a:rPr lang="de-DE" dirty="0"/>
            </a:br>
            <a:r>
              <a:rPr lang="de-DE" sz="2000" i="1" dirty="0">
                <a:latin typeface="Arial" panose="020B0604020202020204" pitchFamily="34" charset="0"/>
                <a:cs typeface="Arial" panose="020B0604020202020204" pitchFamily="34" charset="0"/>
              </a:rPr>
              <a:t>(</a:t>
            </a:r>
            <a:r>
              <a:rPr lang="de-DE" sz="2000" i="1" dirty="0" err="1">
                <a:latin typeface="Arial" panose="020B0604020202020204" pitchFamily="34" charset="0"/>
                <a:cs typeface="Arial" panose="020B0604020202020204" pitchFamily="34" charset="0"/>
              </a:rPr>
              <a:t>Brev</a:t>
            </a:r>
            <a:r>
              <a:rPr lang="de-DE" sz="2000" i="1" dirty="0">
                <a:latin typeface="Arial" panose="020B0604020202020204" pitchFamily="34" charset="0"/>
                <a:cs typeface="Arial" panose="020B0604020202020204" pitchFamily="34" charset="0"/>
              </a:rPr>
              <a:t>. 3.4-5; 9.4; 10.3; 14.1; 18.1-2; 19.2) </a:t>
            </a:r>
          </a:p>
        </p:txBody>
      </p:sp>
    </p:spTree>
    <p:extLst>
      <p:ext uri="{BB962C8B-B14F-4D97-AF65-F5344CB8AC3E}">
        <p14:creationId xmlns:p14="http://schemas.microsoft.com/office/powerpoint/2010/main" val="1965921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7825DD-589C-485D-B329-A5D1FC9369D7}"/>
              </a:ext>
            </a:extLst>
          </p:cNvPr>
          <p:cNvSpPr>
            <a:spLocks noGrp="1"/>
          </p:cNvSpPr>
          <p:nvPr>
            <p:ph type="title"/>
          </p:nvPr>
        </p:nvSpPr>
        <p:spPr>
          <a:xfrm>
            <a:off x="179512" y="53752"/>
            <a:ext cx="8507288" cy="1143000"/>
          </a:xfrm>
        </p:spPr>
        <p:txBody>
          <a:bodyPr>
            <a:normAutofit fontScale="90000"/>
          </a:bodyPr>
          <a:lstStyle/>
          <a:p>
            <a:pPr algn="l"/>
            <a:r>
              <a:rPr lang="de-DE" sz="4000" dirty="0">
                <a:latin typeface="Arial" panose="020B0604020202020204" pitchFamily="34" charset="0"/>
                <a:cs typeface="Arial" panose="020B0604020202020204" pitchFamily="34" charset="0"/>
              </a:rPr>
              <a:t>2.1: Kritik: Das Leben wird verschoben.</a:t>
            </a:r>
            <a:br>
              <a:rPr lang="de-DE" sz="4000" dirty="0">
                <a:latin typeface="Arial" panose="020B0604020202020204" pitchFamily="34" charset="0"/>
                <a:cs typeface="Arial" panose="020B0604020202020204" pitchFamily="34" charset="0"/>
              </a:rPr>
            </a:br>
            <a:r>
              <a:rPr lang="de-DE" sz="2200" i="1" dirty="0">
                <a:latin typeface="Arial" panose="020B0604020202020204" pitchFamily="34" charset="0"/>
                <a:cs typeface="Arial" panose="020B0604020202020204" pitchFamily="34" charset="0"/>
              </a:rPr>
              <a:t>(</a:t>
            </a:r>
            <a:r>
              <a:rPr lang="de-DE" sz="2200" i="1" dirty="0" err="1">
                <a:latin typeface="Arial" panose="020B0604020202020204" pitchFamily="34" charset="0"/>
                <a:cs typeface="Arial" panose="020B0604020202020204" pitchFamily="34" charset="0"/>
              </a:rPr>
              <a:t>Brev</a:t>
            </a:r>
            <a:r>
              <a:rPr lang="de-DE" sz="2200" i="1" dirty="0">
                <a:latin typeface="Arial" panose="020B0604020202020204" pitchFamily="34" charset="0"/>
                <a:cs typeface="Arial" panose="020B0604020202020204" pitchFamily="34" charset="0"/>
              </a:rPr>
              <a:t>. 3.4-5) </a:t>
            </a:r>
          </a:p>
        </p:txBody>
      </p:sp>
      <p:sp>
        <p:nvSpPr>
          <p:cNvPr id="23" name="Inhaltsplatzhalter 2">
            <a:extLst>
              <a:ext uri="{FF2B5EF4-FFF2-40B4-BE49-F238E27FC236}">
                <a16:creationId xmlns:a16="http://schemas.microsoft.com/office/drawing/2014/main" id="{F250F0C9-DC09-49D7-91C4-3F82AF3D889A}"/>
              </a:ext>
            </a:extLst>
          </p:cNvPr>
          <p:cNvSpPr>
            <a:spLocks noGrp="1"/>
          </p:cNvSpPr>
          <p:nvPr>
            <p:ph sz="half" idx="1"/>
          </p:nvPr>
        </p:nvSpPr>
        <p:spPr>
          <a:xfrm>
            <a:off x="4067944" y="1124744"/>
            <a:ext cx="5040560" cy="5472608"/>
          </a:xfrm>
        </p:spPr>
        <p:txBody>
          <a:bodyPr>
            <a:normAutofit fontScale="62500" lnSpcReduction="20000"/>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la-Latn" sz="3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Quid ergo est in causa? Tamquam semper victuri vivitis, numquam vobis fragilitas vestra succurrit, non observatis quantum iam temporis transierit; velut ex pleno et abundanti perditis, cum interim fortasse ille ipse qui alicui vel homini vel re</a:t>
            </a:r>
            <a:r>
              <a:rPr kumimoji="0" lang="de-DE" sz="3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i</a:t>
            </a:r>
            <a:r>
              <a:rPr kumimoji="0" lang="la-Latn" sz="3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donatur dies ultimus sit. Omnia tamquam mortales timetis, omnia tamquam inmortales concupiscitis. </a:t>
            </a: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la-Latn" sz="3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Audies plerosque dicentes : „ A quinquagesimo anno in otium secedam, sexagesimus me annus ab officiis dimittet.“ Et quem tandem longioris vitae praedem accipis? (…) Quam serum est tunc vivere incipere cum desinendum est! (…)</a:t>
            </a:r>
          </a:p>
        </p:txBody>
      </p:sp>
      <p:grpSp>
        <p:nvGrpSpPr>
          <p:cNvPr id="44" name="Gruppieren 43">
            <a:extLst>
              <a:ext uri="{FF2B5EF4-FFF2-40B4-BE49-F238E27FC236}">
                <a16:creationId xmlns:a16="http://schemas.microsoft.com/office/drawing/2014/main" id="{1225E591-974D-4857-8F49-5E90C04E5935}"/>
              </a:ext>
            </a:extLst>
          </p:cNvPr>
          <p:cNvGrpSpPr/>
          <p:nvPr/>
        </p:nvGrpSpPr>
        <p:grpSpPr>
          <a:xfrm>
            <a:off x="179512" y="1268760"/>
            <a:ext cx="3981912" cy="1731655"/>
            <a:chOff x="179512" y="1268760"/>
            <a:chExt cx="3981912" cy="1731655"/>
          </a:xfrm>
        </p:grpSpPr>
        <p:sp>
          <p:nvSpPr>
            <p:cNvPr id="25" name="Textfeld 24">
              <a:extLst>
                <a:ext uri="{FF2B5EF4-FFF2-40B4-BE49-F238E27FC236}">
                  <a16:creationId xmlns:a16="http://schemas.microsoft.com/office/drawing/2014/main" id="{0B19CE84-BEAA-466C-BE1D-D392058EDD1D}"/>
                </a:ext>
              </a:extLst>
            </p:cNvPr>
            <p:cNvSpPr txBox="1"/>
            <p:nvPr/>
          </p:nvSpPr>
          <p:spPr>
            <a:xfrm>
              <a:off x="179512" y="1558533"/>
              <a:ext cx="3384376" cy="646331"/>
            </a:xfrm>
            <a:prstGeom prst="rect">
              <a:avLst/>
            </a:prstGeom>
            <a:noFill/>
            <a:ln>
              <a:solidFill>
                <a:srgbClr val="FF000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Betroffene leben so, als ob sie ewig leben würden. </a:t>
              </a:r>
            </a:p>
          </p:txBody>
        </p:sp>
        <p:sp>
          <p:nvSpPr>
            <p:cNvPr id="35" name="Geschweifte Klammer rechts 34">
              <a:extLst>
                <a:ext uri="{FF2B5EF4-FFF2-40B4-BE49-F238E27FC236}">
                  <a16:creationId xmlns:a16="http://schemas.microsoft.com/office/drawing/2014/main" id="{3B61D19B-E57F-4CBA-8CAE-B28BBFFEEC00}"/>
                </a:ext>
              </a:extLst>
            </p:cNvPr>
            <p:cNvSpPr/>
            <p:nvPr/>
          </p:nvSpPr>
          <p:spPr>
            <a:xfrm rot="10800000">
              <a:off x="3851920" y="1268760"/>
              <a:ext cx="309504" cy="173165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45" name="Gruppieren 44">
            <a:extLst>
              <a:ext uri="{FF2B5EF4-FFF2-40B4-BE49-F238E27FC236}">
                <a16:creationId xmlns:a16="http://schemas.microsoft.com/office/drawing/2014/main" id="{96CE89E7-54E5-4035-B661-98637DC3EEDA}"/>
              </a:ext>
            </a:extLst>
          </p:cNvPr>
          <p:cNvGrpSpPr/>
          <p:nvPr/>
        </p:nvGrpSpPr>
        <p:grpSpPr>
          <a:xfrm>
            <a:off x="179512" y="2300679"/>
            <a:ext cx="3812233" cy="1407061"/>
            <a:chOff x="179512" y="2300679"/>
            <a:chExt cx="3812233" cy="1407061"/>
          </a:xfrm>
        </p:grpSpPr>
        <p:sp>
          <p:nvSpPr>
            <p:cNvPr id="27" name="Textfeld 26">
              <a:extLst>
                <a:ext uri="{FF2B5EF4-FFF2-40B4-BE49-F238E27FC236}">
                  <a16:creationId xmlns:a16="http://schemas.microsoft.com/office/drawing/2014/main" id="{6C5B2F47-A981-408E-93E6-44F0CD743368}"/>
                </a:ext>
              </a:extLst>
            </p:cNvPr>
            <p:cNvSpPr txBox="1"/>
            <p:nvPr/>
          </p:nvSpPr>
          <p:spPr>
            <a:xfrm>
              <a:off x="179512" y="2300679"/>
              <a:ext cx="3384376" cy="1200329"/>
            </a:xfrm>
            <a:prstGeom prst="rect">
              <a:avLst/>
            </a:prstGeom>
            <a:noFill/>
            <a:ln>
              <a:solidFill>
                <a:srgbClr val="FF000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Dass jeder Tag der letzte sein könnte, wird nicht beachtet. </a:t>
              </a:r>
              <a:r>
                <a:rPr lang="de-DE" dirty="0">
                  <a:latin typeface="Arial" panose="020B0604020202020204" pitchFamily="34" charset="0"/>
                  <a:cs typeface="Arial" panose="020B0604020202020204" pitchFamily="34" charset="0"/>
                  <a:sym typeface="Symbol" panose="05050102010706020507" pitchFamily="18" charset="2"/>
                </a:rPr>
                <a:t> Zeit wird für andere(s) hingegeben. </a:t>
              </a:r>
              <a:endParaRPr lang="de-DE" dirty="0">
                <a:latin typeface="Arial" panose="020B0604020202020204" pitchFamily="34" charset="0"/>
                <a:cs typeface="Arial" panose="020B0604020202020204" pitchFamily="34" charset="0"/>
              </a:endParaRPr>
            </a:p>
          </p:txBody>
        </p:sp>
        <p:sp>
          <p:nvSpPr>
            <p:cNvPr id="37" name="Geschweifte Klammer rechts 36">
              <a:extLst>
                <a:ext uri="{FF2B5EF4-FFF2-40B4-BE49-F238E27FC236}">
                  <a16:creationId xmlns:a16="http://schemas.microsoft.com/office/drawing/2014/main" id="{3F2E5A08-C7DB-4FD6-8446-F00F72D20FCF}"/>
                </a:ext>
              </a:extLst>
            </p:cNvPr>
            <p:cNvSpPr/>
            <p:nvPr/>
          </p:nvSpPr>
          <p:spPr>
            <a:xfrm rot="10800000">
              <a:off x="3635897" y="2696165"/>
              <a:ext cx="355848" cy="101157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grpSp>
        <p:nvGrpSpPr>
          <p:cNvPr id="46" name="Gruppieren 45">
            <a:extLst>
              <a:ext uri="{FF2B5EF4-FFF2-40B4-BE49-F238E27FC236}">
                <a16:creationId xmlns:a16="http://schemas.microsoft.com/office/drawing/2014/main" id="{CC9A64E8-3E18-425C-9C9F-EF4A1B25DF70}"/>
              </a:ext>
            </a:extLst>
          </p:cNvPr>
          <p:cNvGrpSpPr/>
          <p:nvPr/>
        </p:nvGrpSpPr>
        <p:grpSpPr>
          <a:xfrm>
            <a:off x="167076" y="3501008"/>
            <a:ext cx="4032446" cy="718339"/>
            <a:chOff x="167076" y="3573016"/>
            <a:chExt cx="4032446" cy="718339"/>
          </a:xfrm>
        </p:grpSpPr>
        <p:sp>
          <p:nvSpPr>
            <p:cNvPr id="29" name="Textfeld 28">
              <a:extLst>
                <a:ext uri="{FF2B5EF4-FFF2-40B4-BE49-F238E27FC236}">
                  <a16:creationId xmlns:a16="http://schemas.microsoft.com/office/drawing/2014/main" id="{959A12AF-2B55-4729-8E8B-0FE4D005F852}"/>
                </a:ext>
              </a:extLst>
            </p:cNvPr>
            <p:cNvSpPr txBox="1"/>
            <p:nvPr/>
          </p:nvSpPr>
          <p:spPr>
            <a:xfrm>
              <a:off x="167076" y="3645024"/>
              <a:ext cx="3396812" cy="646331"/>
            </a:xfrm>
            <a:prstGeom prst="rect">
              <a:avLst/>
            </a:prstGeom>
            <a:noFill/>
            <a:ln>
              <a:solidFill>
                <a:srgbClr val="FF000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Die Sterblichkeit wird ignoriert. </a:t>
              </a:r>
            </a:p>
          </p:txBody>
        </p:sp>
        <p:sp>
          <p:nvSpPr>
            <p:cNvPr id="39" name="Geschweifte Klammer rechts 38">
              <a:extLst>
                <a:ext uri="{FF2B5EF4-FFF2-40B4-BE49-F238E27FC236}">
                  <a16:creationId xmlns:a16="http://schemas.microsoft.com/office/drawing/2014/main" id="{C85BA53B-0CBC-4FC0-AC16-BBE5A1719E43}"/>
                </a:ext>
              </a:extLst>
            </p:cNvPr>
            <p:cNvSpPr/>
            <p:nvPr/>
          </p:nvSpPr>
          <p:spPr>
            <a:xfrm rot="10800000">
              <a:off x="3815539" y="3573016"/>
              <a:ext cx="383983" cy="558503"/>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grpSp>
        <p:nvGrpSpPr>
          <p:cNvPr id="47" name="Gruppieren 46">
            <a:extLst>
              <a:ext uri="{FF2B5EF4-FFF2-40B4-BE49-F238E27FC236}">
                <a16:creationId xmlns:a16="http://schemas.microsoft.com/office/drawing/2014/main" id="{97095E2D-E3F9-400E-AA48-E372ECB015FE}"/>
              </a:ext>
            </a:extLst>
          </p:cNvPr>
          <p:cNvGrpSpPr/>
          <p:nvPr/>
        </p:nvGrpSpPr>
        <p:grpSpPr>
          <a:xfrm>
            <a:off x="167076" y="4293096"/>
            <a:ext cx="3983462" cy="1035335"/>
            <a:chOff x="154641" y="4265872"/>
            <a:chExt cx="3983462" cy="1035335"/>
          </a:xfrm>
        </p:grpSpPr>
        <p:sp>
          <p:nvSpPr>
            <p:cNvPr id="31" name="Textfeld 30">
              <a:extLst>
                <a:ext uri="{FF2B5EF4-FFF2-40B4-BE49-F238E27FC236}">
                  <a16:creationId xmlns:a16="http://schemas.microsoft.com/office/drawing/2014/main" id="{B0C303D4-0137-48BD-9D3D-ED7E823704A4}"/>
                </a:ext>
              </a:extLst>
            </p:cNvPr>
            <p:cNvSpPr txBox="1"/>
            <p:nvPr/>
          </p:nvSpPr>
          <p:spPr>
            <a:xfrm>
              <a:off x="154641" y="4265872"/>
              <a:ext cx="3396812" cy="923330"/>
            </a:xfrm>
            <a:prstGeom prst="rect">
              <a:avLst/>
            </a:prstGeom>
            <a:noFill/>
            <a:ln>
              <a:solidFill>
                <a:srgbClr val="FF000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Das wahre Leben wird auf die Zeit nach dem Dienst verschoben. </a:t>
              </a:r>
            </a:p>
          </p:txBody>
        </p:sp>
        <p:sp>
          <p:nvSpPr>
            <p:cNvPr id="41" name="Geschweifte Klammer rechts 40">
              <a:extLst>
                <a:ext uri="{FF2B5EF4-FFF2-40B4-BE49-F238E27FC236}">
                  <a16:creationId xmlns:a16="http://schemas.microsoft.com/office/drawing/2014/main" id="{36556895-A517-41C1-96BE-4326A905F3BE}"/>
                </a:ext>
              </a:extLst>
            </p:cNvPr>
            <p:cNvSpPr/>
            <p:nvPr/>
          </p:nvSpPr>
          <p:spPr>
            <a:xfrm rot="10800000">
              <a:off x="3782255" y="4289632"/>
              <a:ext cx="355848" cy="101157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49" name="Gruppieren 48">
            <a:extLst>
              <a:ext uri="{FF2B5EF4-FFF2-40B4-BE49-F238E27FC236}">
                <a16:creationId xmlns:a16="http://schemas.microsoft.com/office/drawing/2014/main" id="{6C2F049C-CE5C-4151-AB2B-530E52ECDA4F}"/>
              </a:ext>
            </a:extLst>
          </p:cNvPr>
          <p:cNvGrpSpPr/>
          <p:nvPr/>
        </p:nvGrpSpPr>
        <p:grpSpPr>
          <a:xfrm>
            <a:off x="167077" y="5301208"/>
            <a:ext cx="3968683" cy="1477328"/>
            <a:chOff x="167077" y="5301208"/>
            <a:chExt cx="3968683" cy="1477328"/>
          </a:xfrm>
        </p:grpSpPr>
        <p:sp>
          <p:nvSpPr>
            <p:cNvPr id="33" name="Textfeld 32">
              <a:extLst>
                <a:ext uri="{FF2B5EF4-FFF2-40B4-BE49-F238E27FC236}">
                  <a16:creationId xmlns:a16="http://schemas.microsoft.com/office/drawing/2014/main" id="{9E19193D-089C-4607-AE3F-00CCFC01330B}"/>
                </a:ext>
              </a:extLst>
            </p:cNvPr>
            <p:cNvSpPr txBox="1"/>
            <p:nvPr/>
          </p:nvSpPr>
          <p:spPr>
            <a:xfrm>
              <a:off x="167077" y="5301208"/>
              <a:ext cx="3396812" cy="1477328"/>
            </a:xfrm>
            <a:prstGeom prst="rect">
              <a:avLst/>
            </a:prstGeom>
            <a:noFill/>
            <a:ln>
              <a:solidFill>
                <a:srgbClr val="FF000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Es gibt keine Garantie für ein langes Leben. </a:t>
              </a:r>
              <a:r>
                <a:rPr lang="de-DE" dirty="0">
                  <a:latin typeface="Arial" panose="020B0604020202020204" pitchFamily="34" charset="0"/>
                  <a:cs typeface="Arial" panose="020B0604020202020204" pitchFamily="34" charset="0"/>
                  <a:sym typeface="Symbol" panose="05050102010706020507" pitchFamily="18" charset="2"/>
                </a:rPr>
                <a:t> Es ist </a:t>
              </a:r>
              <a:r>
                <a:rPr lang="de-DE" dirty="0">
                  <a:latin typeface="Arial" panose="020B0604020202020204" pitchFamily="34" charset="0"/>
                  <a:cs typeface="Arial" panose="020B0604020202020204" pitchFamily="34" charset="0"/>
                </a:rPr>
                <a:t>zu spät, erst dann damit anzufangen, wenn es schon bald vorbei ist. </a:t>
              </a:r>
            </a:p>
          </p:txBody>
        </p:sp>
        <p:sp>
          <p:nvSpPr>
            <p:cNvPr id="43" name="Geschweifte Klammer rechts 42">
              <a:extLst>
                <a:ext uri="{FF2B5EF4-FFF2-40B4-BE49-F238E27FC236}">
                  <a16:creationId xmlns:a16="http://schemas.microsoft.com/office/drawing/2014/main" id="{91775084-62C0-41BF-A816-A836E4EDC991}"/>
                </a:ext>
              </a:extLst>
            </p:cNvPr>
            <p:cNvSpPr/>
            <p:nvPr/>
          </p:nvSpPr>
          <p:spPr>
            <a:xfrm rot="10800000">
              <a:off x="3779912" y="5445224"/>
              <a:ext cx="355848" cy="101157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Tree>
    <p:extLst>
      <p:ext uri="{BB962C8B-B14F-4D97-AF65-F5344CB8AC3E}">
        <p14:creationId xmlns:p14="http://schemas.microsoft.com/office/powerpoint/2010/main" val="206433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5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fade">
                                      <p:cBhvr>
                                        <p:cTn id="22" dur="500"/>
                                        <p:tgtEl>
                                          <p:spTgt spid="4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AF5C9A-CBE2-47D7-A3F2-73452BA17106}"/>
              </a:ext>
            </a:extLst>
          </p:cNvPr>
          <p:cNvSpPr>
            <a:spLocks noGrp="1"/>
          </p:cNvSpPr>
          <p:nvPr>
            <p:ph type="title"/>
          </p:nvPr>
        </p:nvSpPr>
        <p:spPr>
          <a:xfrm>
            <a:off x="179512" y="53752"/>
            <a:ext cx="8856984" cy="1143000"/>
          </a:xfrm>
        </p:spPr>
        <p:txBody>
          <a:bodyPr>
            <a:normAutofit/>
          </a:bodyPr>
          <a:lstStyle/>
          <a:p>
            <a:pPr algn="l"/>
            <a:r>
              <a:rPr kumimoji="0" lang="de-DE"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2.</a:t>
            </a:r>
            <a:r>
              <a:rPr lang="de-DE" sz="3600" dirty="0">
                <a:solidFill>
                  <a:prstClr val="black"/>
                </a:solidFill>
                <a:latin typeface="Arial" panose="020B0604020202020204" pitchFamily="34" charset="0"/>
                <a:cs typeface="Arial" panose="020B0604020202020204" pitchFamily="34" charset="0"/>
              </a:rPr>
              <a:t>2</a:t>
            </a:r>
            <a:r>
              <a:rPr kumimoji="0" lang="de-DE"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Kritik: Die Beschäftigten verlieren Zeit. </a:t>
            </a:r>
            <a:br>
              <a:rPr kumimoji="0" lang="de-DE"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de-DE" sz="2000" b="0" i="1"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t>
            </a:r>
            <a:r>
              <a:rPr kumimoji="0" lang="de-DE" sz="2000" b="0" i="1"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Brev</a:t>
            </a:r>
            <a:r>
              <a:rPr kumimoji="0" lang="de-DE" sz="2000" b="0" i="1"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r>
              <a:rPr lang="de-DE" sz="2000" i="1" dirty="0">
                <a:solidFill>
                  <a:prstClr val="black"/>
                </a:solidFill>
                <a:latin typeface="Arial" panose="020B0604020202020204" pitchFamily="34" charset="0"/>
                <a:cs typeface="Arial" panose="020B0604020202020204" pitchFamily="34" charset="0"/>
              </a:rPr>
              <a:t>9.4; 10.3</a:t>
            </a:r>
            <a:r>
              <a:rPr kumimoji="0" lang="de-DE" sz="2000" b="0" i="1"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endParaRPr lang="de-DE" dirty="0"/>
          </a:p>
        </p:txBody>
      </p:sp>
      <p:sp>
        <p:nvSpPr>
          <p:cNvPr id="3" name="Inhaltsplatzhalter 2">
            <a:extLst>
              <a:ext uri="{FF2B5EF4-FFF2-40B4-BE49-F238E27FC236}">
                <a16:creationId xmlns:a16="http://schemas.microsoft.com/office/drawing/2014/main" id="{82658A5B-A5B1-4A52-A366-7744AFB935D9}"/>
              </a:ext>
            </a:extLst>
          </p:cNvPr>
          <p:cNvSpPr>
            <a:spLocks noGrp="1"/>
          </p:cNvSpPr>
          <p:nvPr>
            <p:ph sz="half" idx="1"/>
          </p:nvPr>
        </p:nvSpPr>
        <p:spPr>
          <a:xfrm>
            <a:off x="4720208" y="1498180"/>
            <a:ext cx="4244280" cy="5315196"/>
          </a:xfrm>
        </p:spPr>
        <p:txBody>
          <a:bodyPr>
            <a:normAutofit fontScale="77500" lnSpcReduction="20000"/>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la-Latn" sz="25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Num dubium est ergo quin prima quaeque optima dies fugiat </a:t>
            </a:r>
            <a:r>
              <a:rPr kumimoji="0" lang="la-Latn" sz="25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m</a:t>
            </a:r>
            <a:r>
              <a:rPr kumimoji="0" lang="la-Latn" sz="25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ortalibus miseris, id est occupatis ? Quorum </a:t>
            </a:r>
            <a:r>
              <a:rPr kumimoji="0" lang="la-Latn" sz="2500" b="0" i="0"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pueril</a:t>
            </a:r>
            <a:r>
              <a:rPr kumimoji="0" lang="de-DE" sz="2500" b="0" i="0"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es </a:t>
            </a:r>
            <a:r>
              <a:rPr kumimoji="0" lang="la-Latn" sz="2500" b="0" i="0"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adhuc animos senectus </a:t>
            </a:r>
            <a:r>
              <a:rPr kumimoji="0" lang="la-Latn" sz="25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opprimit, ad quam inparati inermesque perveniunt. (…) accedere eam cotidie non sentiebant. (…) Inviti itaque ad tempora male exacta animum revocant nec audent ea retemptare quorum vitia, etiam quae aliquo praesentis voluptatis lenocinio subripiebantur, retractando patescunt. (…) </a:t>
            </a:r>
          </a:p>
          <a:p>
            <a:endParaRPr lang="de-DE" dirty="0"/>
          </a:p>
        </p:txBody>
      </p:sp>
      <p:grpSp>
        <p:nvGrpSpPr>
          <p:cNvPr id="18" name="Gruppieren 17">
            <a:extLst>
              <a:ext uri="{FF2B5EF4-FFF2-40B4-BE49-F238E27FC236}">
                <a16:creationId xmlns:a16="http://schemas.microsoft.com/office/drawing/2014/main" id="{916DEB47-65ED-4D70-88B7-62279DAF3580}"/>
              </a:ext>
            </a:extLst>
          </p:cNvPr>
          <p:cNvGrpSpPr/>
          <p:nvPr/>
        </p:nvGrpSpPr>
        <p:grpSpPr>
          <a:xfrm>
            <a:off x="179512" y="1628799"/>
            <a:ext cx="4612704" cy="1011575"/>
            <a:chOff x="179512" y="1628799"/>
            <a:chExt cx="4612704" cy="1011575"/>
          </a:xfrm>
        </p:grpSpPr>
        <p:sp>
          <p:nvSpPr>
            <p:cNvPr id="8" name="Textfeld 7">
              <a:extLst>
                <a:ext uri="{FF2B5EF4-FFF2-40B4-BE49-F238E27FC236}">
                  <a16:creationId xmlns:a16="http://schemas.microsoft.com/office/drawing/2014/main" id="{6EF77ECF-DE09-491C-91EC-7E542EF56FB1}"/>
                </a:ext>
              </a:extLst>
            </p:cNvPr>
            <p:cNvSpPr txBox="1"/>
            <p:nvPr/>
          </p:nvSpPr>
          <p:spPr>
            <a:xfrm>
              <a:off x="179512" y="1628800"/>
              <a:ext cx="3890528" cy="923330"/>
            </a:xfrm>
            <a:prstGeom prst="rect">
              <a:avLst/>
            </a:prstGeom>
            <a:noFill/>
            <a:ln>
              <a:solidFill>
                <a:srgbClr val="FF0000"/>
              </a:solidFill>
            </a:ln>
          </p:spPr>
          <p:txBody>
            <a:bodyPr wrap="square" rtlCol="0">
              <a:spAutoFit/>
            </a:bodyPr>
            <a:lstStyle/>
            <a:p>
              <a:pPr marL="342900" indent="-342900">
                <a:buFont typeface="Arial" panose="020B0604020202020204" pitchFamily="34" charset="0"/>
                <a:buChar char="•"/>
              </a:pPr>
              <a:r>
                <a:rPr kumimoji="0" lang="de-DE"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Die Beschäftigten sind am stärksten vom Verlust ihrer Lebenszeit betroffen.</a:t>
              </a:r>
              <a:endParaRPr lang="de-DE" dirty="0">
                <a:latin typeface="Arial" panose="020B0604020202020204" pitchFamily="34" charset="0"/>
                <a:cs typeface="Arial" panose="020B0604020202020204" pitchFamily="34" charset="0"/>
              </a:endParaRPr>
            </a:p>
          </p:txBody>
        </p:sp>
        <p:sp>
          <p:nvSpPr>
            <p:cNvPr id="11" name="Geschweifte Klammer rechts 10">
              <a:extLst>
                <a:ext uri="{FF2B5EF4-FFF2-40B4-BE49-F238E27FC236}">
                  <a16:creationId xmlns:a16="http://schemas.microsoft.com/office/drawing/2014/main" id="{B8E3CCF4-A6A6-4E03-A343-CE67014A4442}"/>
                </a:ext>
              </a:extLst>
            </p:cNvPr>
            <p:cNvSpPr/>
            <p:nvPr/>
          </p:nvSpPr>
          <p:spPr>
            <a:xfrm rot="10800000">
              <a:off x="4436368" y="1628799"/>
              <a:ext cx="355848" cy="101157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20" name="Gruppieren 19">
            <a:extLst>
              <a:ext uri="{FF2B5EF4-FFF2-40B4-BE49-F238E27FC236}">
                <a16:creationId xmlns:a16="http://schemas.microsoft.com/office/drawing/2014/main" id="{B2DD2E30-EB46-4786-8DB4-511FA5B2EFAC}"/>
              </a:ext>
            </a:extLst>
          </p:cNvPr>
          <p:cNvGrpSpPr/>
          <p:nvPr/>
        </p:nvGrpSpPr>
        <p:grpSpPr>
          <a:xfrm>
            <a:off x="179512" y="4144160"/>
            <a:ext cx="4621088" cy="2309176"/>
            <a:chOff x="179512" y="4144160"/>
            <a:chExt cx="4621088" cy="2309176"/>
          </a:xfrm>
        </p:grpSpPr>
        <p:sp>
          <p:nvSpPr>
            <p:cNvPr id="7" name="Textfeld 6">
              <a:extLst>
                <a:ext uri="{FF2B5EF4-FFF2-40B4-BE49-F238E27FC236}">
                  <a16:creationId xmlns:a16="http://schemas.microsoft.com/office/drawing/2014/main" id="{4650FA68-AED9-46D8-B7BE-0944A043E405}"/>
                </a:ext>
              </a:extLst>
            </p:cNvPr>
            <p:cNvSpPr txBox="1"/>
            <p:nvPr/>
          </p:nvSpPr>
          <p:spPr>
            <a:xfrm>
              <a:off x="179512" y="4144160"/>
              <a:ext cx="3962536" cy="1754326"/>
            </a:xfrm>
            <a:prstGeom prst="rect">
              <a:avLst/>
            </a:prstGeom>
            <a:noFill/>
            <a:ln>
              <a:solidFill>
                <a:srgbClr val="FF0000"/>
              </a:solidFill>
            </a:ln>
          </p:spPr>
          <p:txBody>
            <a:bodyPr wrap="square"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Ihnen ist es unangenehm, auf die Vergangenheit zurückzublicken, da sie dann erkennen würden, wie sehr sie sich durch Reize zu einem falschen Gebrauch ihrer Zeit haben verleiten lassen. </a:t>
              </a:r>
            </a:p>
          </p:txBody>
        </p:sp>
        <p:sp>
          <p:nvSpPr>
            <p:cNvPr id="15" name="Geschweifte Klammer rechts 14">
              <a:extLst>
                <a:ext uri="{FF2B5EF4-FFF2-40B4-BE49-F238E27FC236}">
                  <a16:creationId xmlns:a16="http://schemas.microsoft.com/office/drawing/2014/main" id="{4020BF22-1732-4C41-93DE-DFA693119C80}"/>
                </a:ext>
              </a:extLst>
            </p:cNvPr>
            <p:cNvSpPr/>
            <p:nvPr/>
          </p:nvSpPr>
          <p:spPr>
            <a:xfrm rot="10800000">
              <a:off x="4436368" y="4225479"/>
              <a:ext cx="364232" cy="222785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19" name="Gruppieren 18">
            <a:extLst>
              <a:ext uri="{FF2B5EF4-FFF2-40B4-BE49-F238E27FC236}">
                <a16:creationId xmlns:a16="http://schemas.microsoft.com/office/drawing/2014/main" id="{1CD308FC-9816-4B4E-8979-38A171B03124}"/>
              </a:ext>
            </a:extLst>
          </p:cNvPr>
          <p:cNvGrpSpPr/>
          <p:nvPr/>
        </p:nvGrpSpPr>
        <p:grpSpPr>
          <a:xfrm>
            <a:off x="179512" y="2721694"/>
            <a:ext cx="4612704" cy="1422466"/>
            <a:chOff x="179512" y="2721694"/>
            <a:chExt cx="4612704" cy="1422466"/>
          </a:xfrm>
        </p:grpSpPr>
        <p:sp>
          <p:nvSpPr>
            <p:cNvPr id="6" name="Textfeld 5">
              <a:extLst>
                <a:ext uri="{FF2B5EF4-FFF2-40B4-BE49-F238E27FC236}">
                  <a16:creationId xmlns:a16="http://schemas.microsoft.com/office/drawing/2014/main" id="{4866387F-3952-44E2-9FE3-70650F5FB678}"/>
                </a:ext>
              </a:extLst>
            </p:cNvPr>
            <p:cNvSpPr txBox="1"/>
            <p:nvPr/>
          </p:nvSpPr>
          <p:spPr>
            <a:xfrm>
              <a:off x="179512" y="2784123"/>
              <a:ext cx="3890528" cy="923330"/>
            </a:xfrm>
            <a:prstGeom prst="rect">
              <a:avLst/>
            </a:prstGeom>
            <a:noFill/>
            <a:ln>
              <a:solidFill>
                <a:srgbClr val="FF0000"/>
              </a:solidFill>
            </a:ln>
          </p:spPr>
          <p:txBody>
            <a:bodyPr wrap="square"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Sie </a:t>
              </a:r>
              <a:r>
                <a:rPr lang="de-DE" dirty="0">
                  <a:solidFill>
                    <a:prstClr val="black"/>
                  </a:solidFill>
                  <a:latin typeface="Arial" panose="020B0604020202020204" pitchFamily="34" charset="0"/>
                  <a:cs typeface="Arial" panose="020B0604020202020204" pitchFamily="34" charset="0"/>
                </a:rPr>
                <a:t>werden vom Alter </a:t>
              </a:r>
              <a:r>
                <a:rPr kumimoji="0" lang="de-DE"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überrascht, ohne „erwachsen“ geworden zu sein. </a:t>
              </a:r>
            </a:p>
          </p:txBody>
        </p:sp>
        <p:sp>
          <p:nvSpPr>
            <p:cNvPr id="17" name="Geschweifte Klammer rechts 16">
              <a:extLst>
                <a:ext uri="{FF2B5EF4-FFF2-40B4-BE49-F238E27FC236}">
                  <a16:creationId xmlns:a16="http://schemas.microsoft.com/office/drawing/2014/main" id="{EF8B1F35-D91B-408F-BA06-052DD42E7D66}"/>
                </a:ext>
              </a:extLst>
            </p:cNvPr>
            <p:cNvSpPr/>
            <p:nvPr/>
          </p:nvSpPr>
          <p:spPr>
            <a:xfrm rot="10800000">
              <a:off x="4427984" y="2721694"/>
              <a:ext cx="364232" cy="1422466"/>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Tree>
    <p:extLst>
      <p:ext uri="{BB962C8B-B14F-4D97-AF65-F5344CB8AC3E}">
        <p14:creationId xmlns:p14="http://schemas.microsoft.com/office/powerpoint/2010/main" val="419840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FD5C8D-1E12-45BE-9F79-2AF48943B77C}"/>
              </a:ext>
            </a:extLst>
          </p:cNvPr>
          <p:cNvSpPr>
            <a:spLocks noGrp="1"/>
          </p:cNvSpPr>
          <p:nvPr>
            <p:ph type="title"/>
          </p:nvPr>
        </p:nvSpPr>
        <p:spPr>
          <a:xfrm>
            <a:off x="107504" y="125760"/>
            <a:ext cx="8928992" cy="1143000"/>
          </a:xfrm>
        </p:spPr>
        <p:txBody>
          <a:bodyPr>
            <a:normAutofit fontScale="90000"/>
          </a:bodyPr>
          <a:lstStyle/>
          <a:p>
            <a:pPr algn="l"/>
            <a:r>
              <a:rPr kumimoji="0" lang="de-DE" sz="3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a:t>
            </a:r>
            <a:r>
              <a:rPr lang="de-DE" sz="3800" noProof="0" dirty="0">
                <a:solidFill>
                  <a:prstClr val="black"/>
                </a:solidFill>
                <a:latin typeface="Arial" panose="020B0604020202020204" pitchFamily="34" charset="0"/>
                <a:cs typeface="Arial" panose="020B0604020202020204" pitchFamily="34" charset="0"/>
              </a:rPr>
              <a:t>3</a:t>
            </a:r>
            <a:r>
              <a:rPr kumimoji="0" lang="de-DE" sz="3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Lösung: </a:t>
            </a:r>
            <a:br>
              <a:rPr kumimoji="0" lang="de-DE" sz="3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de-DE" sz="3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Nur wer sich der Weisheit widmet, lebt.</a:t>
            </a:r>
            <a:br>
              <a:rPr kumimoji="0" lang="de-DE" sz="38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de-DE" sz="2200" b="0" i="1"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t>
            </a:r>
            <a:r>
              <a:rPr kumimoji="0" lang="de-DE" sz="2200" b="0" i="1"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Brev</a:t>
            </a:r>
            <a:r>
              <a:rPr kumimoji="0" lang="de-DE" sz="2200" b="0" i="1"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14.1) </a:t>
            </a:r>
            <a:endParaRPr lang="de-DE" sz="2200" dirty="0"/>
          </a:p>
        </p:txBody>
      </p:sp>
      <p:sp>
        <p:nvSpPr>
          <p:cNvPr id="5" name="Inhaltsplatzhalter 2">
            <a:extLst>
              <a:ext uri="{FF2B5EF4-FFF2-40B4-BE49-F238E27FC236}">
                <a16:creationId xmlns:a16="http://schemas.microsoft.com/office/drawing/2014/main" id="{E407C7F8-267B-4FF9-97E5-BFD20E8BCF60}"/>
              </a:ext>
            </a:extLst>
          </p:cNvPr>
          <p:cNvSpPr>
            <a:spLocks noGrp="1"/>
          </p:cNvSpPr>
          <p:nvPr>
            <p:ph sz="half" idx="2"/>
          </p:nvPr>
        </p:nvSpPr>
        <p:spPr>
          <a:xfrm>
            <a:off x="4427984" y="1412776"/>
            <a:ext cx="4680520" cy="5445224"/>
          </a:xfrm>
        </p:spPr>
        <p:txBody>
          <a:bodyPr>
            <a:normAutofit/>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la-Latn" sz="19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Soli omnium otiosi sunt qui sapientiae vacant, soli vivunt ; nec enim suam tantum aetatem bene tuentur : omne aevum suo adiciunt (…)</a:t>
            </a:r>
            <a:r>
              <a:rPr kumimoji="0" lang="de-DE" sz="19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t>
            </a:r>
            <a:r>
              <a:rPr kumimoji="0" lang="la-Latn" sz="19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Nisi ingratissimi sumus, illi clarissimi sacrarum opinionum conditores nobis nati sunt, nobis vitam praeparaverunt. Ad res pulcherrimas ex tenebris ad lucem erutas alieno labore deducimur ; nullo nobis saeculo interdictum est, in omnia admittimur (…)</a:t>
            </a:r>
            <a:r>
              <a:rPr kumimoji="0" lang="de-DE" sz="19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t>
            </a:r>
            <a:endParaRPr lang="de-DE" sz="1900" dirty="0"/>
          </a:p>
        </p:txBody>
      </p:sp>
      <p:grpSp>
        <p:nvGrpSpPr>
          <p:cNvPr id="23" name="Gruppieren 22">
            <a:extLst>
              <a:ext uri="{FF2B5EF4-FFF2-40B4-BE49-F238E27FC236}">
                <a16:creationId xmlns:a16="http://schemas.microsoft.com/office/drawing/2014/main" id="{30927E97-0B71-415A-9D7B-AE96B204A56D}"/>
              </a:ext>
            </a:extLst>
          </p:cNvPr>
          <p:cNvGrpSpPr/>
          <p:nvPr/>
        </p:nvGrpSpPr>
        <p:grpSpPr>
          <a:xfrm>
            <a:off x="107504" y="1530740"/>
            <a:ext cx="4303900" cy="674124"/>
            <a:chOff x="107504" y="1530740"/>
            <a:chExt cx="4303900" cy="674124"/>
          </a:xfrm>
        </p:grpSpPr>
        <p:sp>
          <p:nvSpPr>
            <p:cNvPr id="7" name="Textfeld 6">
              <a:extLst>
                <a:ext uri="{FF2B5EF4-FFF2-40B4-BE49-F238E27FC236}">
                  <a16:creationId xmlns:a16="http://schemas.microsoft.com/office/drawing/2014/main" id="{66A796FD-F34A-4524-8E87-AF368952E1ED}"/>
                </a:ext>
              </a:extLst>
            </p:cNvPr>
            <p:cNvSpPr txBox="1"/>
            <p:nvPr/>
          </p:nvSpPr>
          <p:spPr>
            <a:xfrm>
              <a:off x="107504" y="1558533"/>
              <a:ext cx="3890528" cy="646331"/>
            </a:xfrm>
            <a:prstGeom prst="rect">
              <a:avLst/>
            </a:prstGeom>
            <a:noFill/>
            <a:ln>
              <a:solidFill>
                <a:srgbClr val="0070C0"/>
              </a:solidFill>
            </a:ln>
          </p:spPr>
          <p:txBody>
            <a:bodyPr wrap="square" rtlCol="0">
              <a:spAutoFit/>
            </a:bodyPr>
            <a:lstStyle/>
            <a:p>
              <a:pPr marL="342900" indent="-342900">
                <a:buFont typeface="Arial" panose="020B0604020202020204" pitchFamily="34" charset="0"/>
                <a:buChar char="•"/>
              </a:pPr>
              <a:r>
                <a:rPr kumimoji="0" lang="de-DE"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Nur die, die sich der Weisheit widmen, leben in Muße. </a:t>
              </a:r>
              <a:endParaRPr lang="de-DE" dirty="0">
                <a:latin typeface="Arial" panose="020B0604020202020204" pitchFamily="34" charset="0"/>
                <a:cs typeface="Arial" panose="020B0604020202020204" pitchFamily="34" charset="0"/>
              </a:endParaRPr>
            </a:p>
          </p:txBody>
        </p:sp>
        <p:sp>
          <p:nvSpPr>
            <p:cNvPr id="16" name="Geschweifte Klammer rechts 15">
              <a:extLst>
                <a:ext uri="{FF2B5EF4-FFF2-40B4-BE49-F238E27FC236}">
                  <a16:creationId xmlns:a16="http://schemas.microsoft.com/office/drawing/2014/main" id="{BF8F38D5-5567-40DF-87A4-7502EB73317D}"/>
                </a:ext>
              </a:extLst>
            </p:cNvPr>
            <p:cNvSpPr/>
            <p:nvPr/>
          </p:nvSpPr>
          <p:spPr>
            <a:xfrm rot="10800000">
              <a:off x="4010417" y="1530740"/>
              <a:ext cx="400987" cy="646331"/>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24" name="Gruppieren 23">
            <a:extLst>
              <a:ext uri="{FF2B5EF4-FFF2-40B4-BE49-F238E27FC236}">
                <a16:creationId xmlns:a16="http://schemas.microsoft.com/office/drawing/2014/main" id="{E56D417B-B621-4774-8E03-8947A6EE7220}"/>
              </a:ext>
            </a:extLst>
          </p:cNvPr>
          <p:cNvGrpSpPr/>
          <p:nvPr/>
        </p:nvGrpSpPr>
        <p:grpSpPr>
          <a:xfrm>
            <a:off x="107504" y="1933041"/>
            <a:ext cx="4464496" cy="1279935"/>
            <a:chOff x="107504" y="1933041"/>
            <a:chExt cx="4464496" cy="1279935"/>
          </a:xfrm>
        </p:grpSpPr>
        <p:sp>
          <p:nvSpPr>
            <p:cNvPr id="9" name="Textfeld 8">
              <a:extLst>
                <a:ext uri="{FF2B5EF4-FFF2-40B4-BE49-F238E27FC236}">
                  <a16:creationId xmlns:a16="http://schemas.microsoft.com/office/drawing/2014/main" id="{30E9A153-138D-4C0D-92A7-4C8C62A09771}"/>
                </a:ext>
              </a:extLst>
            </p:cNvPr>
            <p:cNvSpPr txBox="1"/>
            <p:nvPr/>
          </p:nvSpPr>
          <p:spPr>
            <a:xfrm>
              <a:off x="107504" y="2289646"/>
              <a:ext cx="3890528" cy="923330"/>
            </a:xfrm>
            <a:prstGeom prst="rect">
              <a:avLst/>
            </a:prstGeom>
            <a:noFill/>
            <a:ln>
              <a:solidFill>
                <a:srgbClr val="0070C0"/>
              </a:solidFill>
            </a:ln>
          </p:spPr>
          <p:txBody>
            <a:bodyPr wrap="square" rtlCol="0">
              <a:spAutoFit/>
            </a:bodyPr>
            <a:lstStyle/>
            <a:p>
              <a:pPr marL="342900" indent="-342900">
                <a:buFont typeface="Arial" panose="020B0604020202020204" pitchFamily="34" charset="0"/>
                <a:buChar char="•"/>
              </a:pPr>
              <a:r>
                <a:rPr kumimoji="0" lang="de-DE"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Sie können die Grenzen ihrer Lebenszeit überschreiten und in jede andere eintauchen. </a:t>
              </a:r>
              <a:endParaRPr lang="de-DE" dirty="0">
                <a:latin typeface="Arial" panose="020B0604020202020204" pitchFamily="34" charset="0"/>
                <a:cs typeface="Arial" panose="020B0604020202020204" pitchFamily="34" charset="0"/>
              </a:endParaRPr>
            </a:p>
          </p:txBody>
        </p:sp>
        <p:sp>
          <p:nvSpPr>
            <p:cNvPr id="18" name="Geschweifte Klammer rechts 17">
              <a:extLst>
                <a:ext uri="{FF2B5EF4-FFF2-40B4-BE49-F238E27FC236}">
                  <a16:creationId xmlns:a16="http://schemas.microsoft.com/office/drawing/2014/main" id="{15D77F6B-43F2-407D-B487-2EBABCC29152}"/>
                </a:ext>
              </a:extLst>
            </p:cNvPr>
            <p:cNvSpPr/>
            <p:nvPr/>
          </p:nvSpPr>
          <p:spPr>
            <a:xfrm rot="10800000">
              <a:off x="4210911" y="1933041"/>
              <a:ext cx="361089" cy="923330"/>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25" name="Gruppieren 24">
            <a:extLst>
              <a:ext uri="{FF2B5EF4-FFF2-40B4-BE49-F238E27FC236}">
                <a16:creationId xmlns:a16="http://schemas.microsoft.com/office/drawing/2014/main" id="{BEE43904-3966-43A2-B927-F408F990311D}"/>
              </a:ext>
            </a:extLst>
          </p:cNvPr>
          <p:cNvGrpSpPr/>
          <p:nvPr/>
        </p:nvGrpSpPr>
        <p:grpSpPr>
          <a:xfrm>
            <a:off x="107504" y="2968946"/>
            <a:ext cx="4464496" cy="2764309"/>
            <a:chOff x="107504" y="2968946"/>
            <a:chExt cx="4464496" cy="2764309"/>
          </a:xfrm>
        </p:grpSpPr>
        <p:sp>
          <p:nvSpPr>
            <p:cNvPr id="11" name="Textfeld 10">
              <a:extLst>
                <a:ext uri="{FF2B5EF4-FFF2-40B4-BE49-F238E27FC236}">
                  <a16:creationId xmlns:a16="http://schemas.microsoft.com/office/drawing/2014/main" id="{8A869A56-5FA8-435E-9A49-145E905A11C8}"/>
                </a:ext>
              </a:extLst>
            </p:cNvPr>
            <p:cNvSpPr txBox="1"/>
            <p:nvPr/>
          </p:nvSpPr>
          <p:spPr>
            <a:xfrm>
              <a:off x="107504" y="3740839"/>
              <a:ext cx="3890528" cy="1200329"/>
            </a:xfrm>
            <a:prstGeom prst="rect">
              <a:avLst/>
            </a:prstGeom>
            <a:noFill/>
            <a:ln>
              <a:solidFill>
                <a:srgbClr val="0070C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Philosophen haben das ermöglicht und für alle späteren Menschen gute Lebensweisen erarbeitet. </a:t>
              </a:r>
            </a:p>
          </p:txBody>
        </p:sp>
        <p:sp>
          <p:nvSpPr>
            <p:cNvPr id="20" name="Geschweifte Klammer rechts 19">
              <a:extLst>
                <a:ext uri="{FF2B5EF4-FFF2-40B4-BE49-F238E27FC236}">
                  <a16:creationId xmlns:a16="http://schemas.microsoft.com/office/drawing/2014/main" id="{5A6FE43D-E144-4198-9F3B-39539A1BD363}"/>
                </a:ext>
              </a:extLst>
            </p:cNvPr>
            <p:cNvSpPr/>
            <p:nvPr/>
          </p:nvSpPr>
          <p:spPr>
            <a:xfrm rot="10800000">
              <a:off x="4210910" y="2968946"/>
              <a:ext cx="361090" cy="2764309"/>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spTree>
    <p:extLst>
      <p:ext uri="{BB962C8B-B14F-4D97-AF65-F5344CB8AC3E}">
        <p14:creationId xmlns:p14="http://schemas.microsoft.com/office/powerpoint/2010/main" val="130799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78AFA0-98F0-49B2-A270-309CC50BDD7F}"/>
              </a:ext>
            </a:extLst>
          </p:cNvPr>
          <p:cNvSpPr>
            <a:spLocks noGrp="1"/>
          </p:cNvSpPr>
          <p:nvPr>
            <p:ph type="title"/>
          </p:nvPr>
        </p:nvSpPr>
        <p:spPr>
          <a:xfrm>
            <a:off x="107504" y="0"/>
            <a:ext cx="8579296" cy="1417638"/>
          </a:xfrm>
        </p:spPr>
        <p:txBody>
          <a:bodyPr>
            <a:normAutofit fontScale="90000"/>
          </a:bodyPr>
          <a:lstStyle/>
          <a:p>
            <a:pPr algn="l"/>
            <a:r>
              <a:rPr lang="de-DE" sz="3800" dirty="0">
                <a:solidFill>
                  <a:prstClr val="black"/>
                </a:solidFill>
                <a:latin typeface="Arial" panose="020B0604020202020204" pitchFamily="34" charset="0"/>
                <a:cs typeface="Arial" panose="020B0604020202020204" pitchFamily="34" charset="0"/>
              </a:rPr>
              <a:t>2.4: Appell und Versprechen: </a:t>
            </a:r>
            <a:br>
              <a:rPr lang="de-DE" sz="3800" dirty="0">
                <a:solidFill>
                  <a:prstClr val="black"/>
                </a:solidFill>
                <a:latin typeface="Arial" panose="020B0604020202020204" pitchFamily="34" charset="0"/>
                <a:cs typeface="Arial" panose="020B0604020202020204" pitchFamily="34" charset="0"/>
              </a:rPr>
            </a:br>
            <a:r>
              <a:rPr lang="de-DE" sz="3800" dirty="0">
                <a:solidFill>
                  <a:prstClr val="black"/>
                </a:solidFill>
                <a:latin typeface="Arial" panose="020B0604020202020204" pitchFamily="34" charset="0"/>
                <a:cs typeface="Arial" panose="020B0604020202020204" pitchFamily="34" charset="0"/>
              </a:rPr>
              <a:t>Philosophiere, dich erwartet Größeres! </a:t>
            </a:r>
            <a:br>
              <a:rPr lang="de-DE" sz="3600" dirty="0">
                <a:solidFill>
                  <a:prstClr val="black"/>
                </a:solidFill>
                <a:latin typeface="Arial" panose="020B0604020202020204" pitchFamily="34" charset="0"/>
                <a:cs typeface="Arial" panose="020B0604020202020204" pitchFamily="34" charset="0"/>
              </a:rPr>
            </a:br>
            <a:r>
              <a:rPr lang="de-DE" sz="2200" i="1" dirty="0">
                <a:solidFill>
                  <a:prstClr val="black"/>
                </a:solidFill>
                <a:latin typeface="Arial" panose="020B0604020202020204" pitchFamily="34" charset="0"/>
                <a:cs typeface="Arial" panose="020B0604020202020204" pitchFamily="34" charset="0"/>
              </a:rPr>
              <a:t>(</a:t>
            </a:r>
            <a:r>
              <a:rPr lang="de-DE" sz="2200" i="1" dirty="0" err="1">
                <a:solidFill>
                  <a:prstClr val="black"/>
                </a:solidFill>
                <a:latin typeface="Arial" panose="020B0604020202020204" pitchFamily="34" charset="0"/>
                <a:cs typeface="Arial" panose="020B0604020202020204" pitchFamily="34" charset="0"/>
              </a:rPr>
              <a:t>Brev</a:t>
            </a:r>
            <a:r>
              <a:rPr lang="de-DE" sz="2200" i="1" dirty="0">
                <a:solidFill>
                  <a:prstClr val="black"/>
                </a:solidFill>
                <a:latin typeface="Arial" panose="020B0604020202020204" pitchFamily="34" charset="0"/>
                <a:cs typeface="Arial" panose="020B0604020202020204" pitchFamily="34" charset="0"/>
              </a:rPr>
              <a:t>. 18.1-2; 19.2) </a:t>
            </a:r>
            <a:endParaRPr lang="de-DE" dirty="0"/>
          </a:p>
        </p:txBody>
      </p:sp>
      <p:sp>
        <p:nvSpPr>
          <p:cNvPr id="5" name="Inhaltsplatzhalter 2">
            <a:extLst>
              <a:ext uri="{FF2B5EF4-FFF2-40B4-BE49-F238E27FC236}">
                <a16:creationId xmlns:a16="http://schemas.microsoft.com/office/drawing/2014/main" id="{55961E2C-6F35-437C-A3C9-A96378A7C54E}"/>
              </a:ext>
            </a:extLst>
          </p:cNvPr>
          <p:cNvSpPr>
            <a:spLocks noGrp="1"/>
          </p:cNvSpPr>
          <p:nvPr>
            <p:ph sz="half" idx="2"/>
          </p:nvPr>
        </p:nvSpPr>
        <p:spPr>
          <a:xfrm>
            <a:off x="3779912" y="1412776"/>
            <a:ext cx="5328592" cy="5445224"/>
          </a:xfrm>
        </p:spPr>
        <p:txBody>
          <a:bodyPr>
            <a:normAutofit fontScale="47500" lnSpcReduction="20000"/>
          </a:body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la-Latn" sz="4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Excerpe itaque te vulgo, Pauline carissime, et in tranquilliorem portum (…) tandem recede. (…) Nec te ad segnem aut inertem quietem voco, non ut somno et caris turbae voluptatibus quidquid est in te indolis vividae, mergas: non est istud adquiescere; invenies maiora omnibus adhuc strenue tract</a:t>
            </a:r>
            <a:r>
              <a:rPr kumimoji="0" lang="de-DE" sz="4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at</a:t>
            </a:r>
            <a:r>
              <a:rPr kumimoji="0" lang="la-Latn" sz="4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is operibus quae repositus et secur</a:t>
            </a:r>
            <a:r>
              <a:rPr kumimoji="0" lang="de-DE" sz="4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u</a:t>
            </a:r>
            <a:r>
              <a:rPr kumimoji="0" lang="la-Latn" sz="4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 agites. </a:t>
            </a:r>
            <a:endParaRPr kumimoji="0" lang="de-DE" sz="4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lang="de-DE" sz="4000" dirty="0">
                <a:latin typeface="Arial" panose="020B0604020202020204" pitchFamily="34" charset="0"/>
                <a:cs typeface="Arial" panose="020B0604020202020204" pitchFamily="34" charset="0"/>
              </a:rPr>
              <a:t>(...)</a:t>
            </a:r>
            <a:r>
              <a:rPr kumimoji="0" lang="la-Latn" sz="4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Nunc, dum calet sanguis, vigentibus ad meliora eundum est. Exspectat te in hoc genere vitae multum bonarum artium, amor virtutium atque usus, cupiditatium oblivio, vivendi ac moriendi scientia, alta rerum quies. </a:t>
            </a: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la-Latn" sz="4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endParaRPr lang="de-DE" dirty="0"/>
          </a:p>
        </p:txBody>
      </p:sp>
      <p:grpSp>
        <p:nvGrpSpPr>
          <p:cNvPr id="6" name="Gruppieren 5">
            <a:extLst>
              <a:ext uri="{FF2B5EF4-FFF2-40B4-BE49-F238E27FC236}">
                <a16:creationId xmlns:a16="http://schemas.microsoft.com/office/drawing/2014/main" id="{617996AB-F786-40FE-BBCD-5348469FAD08}"/>
              </a:ext>
            </a:extLst>
          </p:cNvPr>
          <p:cNvGrpSpPr/>
          <p:nvPr/>
        </p:nvGrpSpPr>
        <p:grpSpPr>
          <a:xfrm>
            <a:off x="107504" y="1546422"/>
            <a:ext cx="3672408" cy="658442"/>
            <a:chOff x="107504" y="1546422"/>
            <a:chExt cx="3672408" cy="658442"/>
          </a:xfrm>
        </p:grpSpPr>
        <p:sp>
          <p:nvSpPr>
            <p:cNvPr id="7" name="Textfeld 6">
              <a:extLst>
                <a:ext uri="{FF2B5EF4-FFF2-40B4-BE49-F238E27FC236}">
                  <a16:creationId xmlns:a16="http://schemas.microsoft.com/office/drawing/2014/main" id="{0797B413-C001-4775-A4EC-77286C4A68CB}"/>
                </a:ext>
              </a:extLst>
            </p:cNvPr>
            <p:cNvSpPr txBox="1"/>
            <p:nvPr/>
          </p:nvSpPr>
          <p:spPr>
            <a:xfrm>
              <a:off x="107504" y="1558533"/>
              <a:ext cx="3271420" cy="646331"/>
            </a:xfrm>
            <a:prstGeom prst="rect">
              <a:avLst/>
            </a:prstGeom>
            <a:noFill/>
            <a:ln>
              <a:solidFill>
                <a:srgbClr val="0070C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Appell an Paulinus: Zieh dich zurück! </a:t>
              </a:r>
            </a:p>
          </p:txBody>
        </p:sp>
        <p:sp>
          <p:nvSpPr>
            <p:cNvPr id="8" name="Geschweifte Klammer rechts 7">
              <a:extLst>
                <a:ext uri="{FF2B5EF4-FFF2-40B4-BE49-F238E27FC236}">
                  <a16:creationId xmlns:a16="http://schemas.microsoft.com/office/drawing/2014/main" id="{053B61E3-45A3-4653-9A16-EEEEFD0291FF}"/>
                </a:ext>
              </a:extLst>
            </p:cNvPr>
            <p:cNvSpPr/>
            <p:nvPr/>
          </p:nvSpPr>
          <p:spPr>
            <a:xfrm rot="10800000">
              <a:off x="3378925" y="1546422"/>
              <a:ext cx="400987" cy="646331"/>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9" name="Gruppieren 8">
            <a:extLst>
              <a:ext uri="{FF2B5EF4-FFF2-40B4-BE49-F238E27FC236}">
                <a16:creationId xmlns:a16="http://schemas.microsoft.com/office/drawing/2014/main" id="{E3F7E65D-F5BF-46E1-8B71-5ABDFCCF2504}"/>
              </a:ext>
            </a:extLst>
          </p:cNvPr>
          <p:cNvGrpSpPr/>
          <p:nvPr/>
        </p:nvGrpSpPr>
        <p:grpSpPr>
          <a:xfrm>
            <a:off x="107504" y="2276872"/>
            <a:ext cx="3888431" cy="1417639"/>
            <a:chOff x="495258" y="1461853"/>
            <a:chExt cx="3888431" cy="1417639"/>
          </a:xfrm>
        </p:grpSpPr>
        <p:sp>
          <p:nvSpPr>
            <p:cNvPr id="10" name="Textfeld 9">
              <a:extLst>
                <a:ext uri="{FF2B5EF4-FFF2-40B4-BE49-F238E27FC236}">
                  <a16:creationId xmlns:a16="http://schemas.microsoft.com/office/drawing/2014/main" id="{8BC4948B-0FBE-4342-B902-A57C23C45BF1}"/>
                </a:ext>
              </a:extLst>
            </p:cNvPr>
            <p:cNvSpPr txBox="1"/>
            <p:nvPr/>
          </p:nvSpPr>
          <p:spPr>
            <a:xfrm>
              <a:off x="495258" y="1558533"/>
              <a:ext cx="3271420" cy="1200329"/>
            </a:xfrm>
            <a:prstGeom prst="rect">
              <a:avLst/>
            </a:prstGeom>
            <a:noFill/>
            <a:ln>
              <a:solidFill>
                <a:srgbClr val="0070C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Er soll nicht tatenlos ruhen und sich auch nicht dem Schlaf oder Vergnügen widmen. </a:t>
              </a:r>
            </a:p>
          </p:txBody>
        </p:sp>
        <p:sp>
          <p:nvSpPr>
            <p:cNvPr id="11" name="Geschweifte Klammer rechts 10">
              <a:extLst>
                <a:ext uri="{FF2B5EF4-FFF2-40B4-BE49-F238E27FC236}">
                  <a16:creationId xmlns:a16="http://schemas.microsoft.com/office/drawing/2014/main" id="{0569EF6A-8231-46AE-9F86-8FF2AAD33376}"/>
                </a:ext>
              </a:extLst>
            </p:cNvPr>
            <p:cNvSpPr/>
            <p:nvPr/>
          </p:nvSpPr>
          <p:spPr>
            <a:xfrm rot="10800000">
              <a:off x="3982702" y="1461853"/>
              <a:ext cx="400987" cy="1417639"/>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grpSp>
        <p:nvGrpSpPr>
          <p:cNvPr id="12" name="Gruppieren 11">
            <a:extLst>
              <a:ext uri="{FF2B5EF4-FFF2-40B4-BE49-F238E27FC236}">
                <a16:creationId xmlns:a16="http://schemas.microsoft.com/office/drawing/2014/main" id="{303EB1A2-0923-44B9-A3A5-FA91E3F24B34}"/>
              </a:ext>
            </a:extLst>
          </p:cNvPr>
          <p:cNvGrpSpPr/>
          <p:nvPr/>
        </p:nvGrpSpPr>
        <p:grpSpPr>
          <a:xfrm>
            <a:off x="114647" y="3428999"/>
            <a:ext cx="3692195" cy="987694"/>
            <a:chOff x="107504" y="1217170"/>
            <a:chExt cx="3692195" cy="987694"/>
          </a:xfrm>
        </p:grpSpPr>
        <p:sp>
          <p:nvSpPr>
            <p:cNvPr id="13" name="Textfeld 12">
              <a:extLst>
                <a:ext uri="{FF2B5EF4-FFF2-40B4-BE49-F238E27FC236}">
                  <a16:creationId xmlns:a16="http://schemas.microsoft.com/office/drawing/2014/main" id="{F7B1E861-5676-4696-9AF1-26A442CCC16E}"/>
                </a:ext>
              </a:extLst>
            </p:cNvPr>
            <p:cNvSpPr txBox="1"/>
            <p:nvPr/>
          </p:nvSpPr>
          <p:spPr>
            <a:xfrm>
              <a:off x="107504" y="1558533"/>
              <a:ext cx="3271420" cy="646331"/>
            </a:xfrm>
            <a:prstGeom prst="rect">
              <a:avLst/>
            </a:prstGeom>
            <a:noFill/>
            <a:ln>
              <a:solidFill>
                <a:srgbClr val="0070C0"/>
              </a:solidFill>
            </a:ln>
          </p:spPr>
          <p:txBody>
            <a:bodyPr wrap="squar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Paulinus soll und wird Größeres finden: …</a:t>
              </a:r>
            </a:p>
          </p:txBody>
        </p:sp>
        <p:sp>
          <p:nvSpPr>
            <p:cNvPr id="14" name="Geschweifte Klammer rechts 13">
              <a:extLst>
                <a:ext uri="{FF2B5EF4-FFF2-40B4-BE49-F238E27FC236}">
                  <a16:creationId xmlns:a16="http://schemas.microsoft.com/office/drawing/2014/main" id="{0210EF01-0BDB-4CBE-9931-68A7C35FE0D3}"/>
                </a:ext>
              </a:extLst>
            </p:cNvPr>
            <p:cNvSpPr/>
            <p:nvPr/>
          </p:nvSpPr>
          <p:spPr>
            <a:xfrm rot="10800000">
              <a:off x="3398712" y="1217170"/>
              <a:ext cx="400987" cy="987693"/>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15" name="Gruppieren 14">
            <a:extLst>
              <a:ext uri="{FF2B5EF4-FFF2-40B4-BE49-F238E27FC236}">
                <a16:creationId xmlns:a16="http://schemas.microsoft.com/office/drawing/2014/main" id="{C9C8B2E6-271A-40DD-A5AC-535BF6E4758A}"/>
              </a:ext>
            </a:extLst>
          </p:cNvPr>
          <p:cNvGrpSpPr/>
          <p:nvPr/>
        </p:nvGrpSpPr>
        <p:grpSpPr>
          <a:xfrm>
            <a:off x="114646" y="4580504"/>
            <a:ext cx="3692193" cy="1970974"/>
            <a:chOff x="107504" y="823821"/>
            <a:chExt cx="4303898" cy="1905854"/>
          </a:xfrm>
        </p:grpSpPr>
        <p:sp>
          <p:nvSpPr>
            <p:cNvPr id="16" name="Textfeld 15">
              <a:extLst>
                <a:ext uri="{FF2B5EF4-FFF2-40B4-BE49-F238E27FC236}">
                  <a16:creationId xmlns:a16="http://schemas.microsoft.com/office/drawing/2014/main" id="{6BF5FA9E-FCDF-48A6-9C81-482387B3D347}"/>
                </a:ext>
              </a:extLst>
            </p:cNvPr>
            <p:cNvSpPr txBox="1"/>
            <p:nvPr/>
          </p:nvSpPr>
          <p:spPr>
            <a:xfrm>
              <a:off x="107504" y="1033311"/>
              <a:ext cx="3890528" cy="1696364"/>
            </a:xfrm>
            <a:prstGeom prst="rect">
              <a:avLst/>
            </a:prstGeom>
            <a:noFill/>
            <a:ln>
              <a:solidFill>
                <a:srgbClr val="0070C0"/>
              </a:solidFill>
            </a:ln>
          </p:spPr>
          <p:txBody>
            <a:bodyPr wrap="square" rtlCol="0">
              <a:spAutoFit/>
            </a:bodyPr>
            <a:lstStyle/>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 gute Wissenschaften, die Liebe zu und die Übung in Tugenden, das Vergessen der Leidenschaften, Wissen über Leben und Sterben und tiefe Ruhe.</a:t>
              </a:r>
            </a:p>
          </p:txBody>
        </p:sp>
        <p:sp>
          <p:nvSpPr>
            <p:cNvPr id="17" name="Geschweifte Klammer rechts 16">
              <a:extLst>
                <a:ext uri="{FF2B5EF4-FFF2-40B4-BE49-F238E27FC236}">
                  <a16:creationId xmlns:a16="http://schemas.microsoft.com/office/drawing/2014/main" id="{12A451F5-0AFA-4CDB-82E1-1C1655AE4957}"/>
                </a:ext>
              </a:extLst>
            </p:cNvPr>
            <p:cNvSpPr/>
            <p:nvPr/>
          </p:nvSpPr>
          <p:spPr>
            <a:xfrm rot="10800000">
              <a:off x="3998033" y="823821"/>
              <a:ext cx="413369" cy="1905854"/>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spTree>
    <p:extLst>
      <p:ext uri="{BB962C8B-B14F-4D97-AF65-F5344CB8AC3E}">
        <p14:creationId xmlns:p14="http://schemas.microsoft.com/office/powerpoint/2010/main" val="48417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l="-6000" r="-6000"/>
          </a:stretch>
        </a:blipFill>
        <a:effectLst/>
      </p:bgPr>
    </p:bg>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CF46F615-B59C-4D15-B27E-8123A877BF59}"/>
              </a:ext>
            </a:extLst>
          </p:cNvPr>
          <p:cNvSpPr txBox="1">
            <a:spLocks/>
          </p:cNvSpPr>
          <p:nvPr/>
        </p:nvSpPr>
        <p:spPr>
          <a:xfrm>
            <a:off x="467544" y="4149080"/>
            <a:ext cx="5616624" cy="1656184"/>
          </a:xfrm>
          <a:prstGeom prst="rect">
            <a:avLst/>
          </a:prstGeom>
          <a:no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4000" dirty="0">
                <a:latin typeface="Arial" panose="020B0604020202020204" pitchFamily="34" charset="0"/>
                <a:cs typeface="Arial" panose="020B0604020202020204" pitchFamily="34" charset="0"/>
              </a:rPr>
              <a:t>3. Sprachlich-stilistische Analyse  </a:t>
            </a:r>
            <a:br>
              <a:rPr lang="de-DE" dirty="0"/>
            </a:br>
            <a:r>
              <a:rPr lang="de-DE" sz="2000" i="1" dirty="0">
                <a:latin typeface="Arial" panose="020B0604020202020204" pitchFamily="34" charset="0"/>
                <a:cs typeface="Arial" panose="020B0604020202020204" pitchFamily="34" charset="0"/>
              </a:rPr>
              <a:t>(</a:t>
            </a:r>
            <a:r>
              <a:rPr lang="de-DE" sz="2000" i="1" dirty="0" err="1">
                <a:latin typeface="Arial" panose="020B0604020202020204" pitchFamily="34" charset="0"/>
                <a:cs typeface="Arial" panose="020B0604020202020204" pitchFamily="34" charset="0"/>
              </a:rPr>
              <a:t>Brev</a:t>
            </a:r>
            <a:r>
              <a:rPr lang="de-DE" sz="2000" i="1" dirty="0">
                <a:latin typeface="Arial" panose="020B0604020202020204" pitchFamily="34" charset="0"/>
                <a:cs typeface="Arial" panose="020B0604020202020204" pitchFamily="34" charset="0"/>
              </a:rPr>
              <a:t>. 3.4-5; 9.4; 10.3; 14.1; 18.1-2; 19.2) </a:t>
            </a:r>
          </a:p>
        </p:txBody>
      </p:sp>
    </p:spTree>
    <p:extLst>
      <p:ext uri="{BB962C8B-B14F-4D97-AF65-F5344CB8AC3E}">
        <p14:creationId xmlns:p14="http://schemas.microsoft.com/office/powerpoint/2010/main" val="499783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44623"/>
            <a:ext cx="8229600" cy="1103783"/>
          </a:xfrm>
        </p:spPr>
        <p:txBody>
          <a:bodyPr>
            <a:normAutofit/>
          </a:bodyPr>
          <a:lstStyle/>
          <a:p>
            <a:pPr algn="l"/>
            <a:r>
              <a:rPr lang="de-DE" sz="3600" dirty="0">
                <a:latin typeface="Arial" panose="020B0604020202020204" pitchFamily="34" charset="0"/>
                <a:cs typeface="Arial" panose="020B0604020202020204" pitchFamily="34" charset="0"/>
              </a:rPr>
              <a:t>Sprachlich-stilistische Analyse – Kritik </a:t>
            </a:r>
            <a:br>
              <a:rPr lang="de-DE" sz="3100" dirty="0">
                <a:latin typeface="Arial" panose="020B0604020202020204" pitchFamily="34" charset="0"/>
                <a:cs typeface="Arial" panose="020B0604020202020204" pitchFamily="34" charset="0"/>
              </a:rPr>
            </a:br>
            <a:r>
              <a:rPr lang="de-DE" sz="2000" i="1" dirty="0">
                <a:latin typeface="Arial" panose="020B0604020202020204" pitchFamily="34" charset="0"/>
                <a:cs typeface="Arial" panose="020B0604020202020204" pitchFamily="34" charset="0"/>
              </a:rPr>
              <a:t>(</a:t>
            </a:r>
            <a:r>
              <a:rPr lang="de-DE" sz="2000" i="1" dirty="0" err="1">
                <a:latin typeface="Arial" panose="020B0604020202020204" pitchFamily="34" charset="0"/>
                <a:cs typeface="Arial" panose="020B0604020202020204" pitchFamily="34" charset="0"/>
              </a:rPr>
              <a:t>Brev</a:t>
            </a:r>
            <a:r>
              <a:rPr lang="de-DE" sz="2000" i="1" dirty="0">
                <a:latin typeface="Arial" panose="020B0604020202020204" pitchFamily="34" charset="0"/>
                <a:cs typeface="Arial" panose="020B0604020202020204" pitchFamily="34" charset="0"/>
              </a:rPr>
              <a:t>. 3.4-5)  </a:t>
            </a:r>
          </a:p>
        </p:txBody>
      </p:sp>
      <p:sp>
        <p:nvSpPr>
          <p:cNvPr id="3" name="Inhaltsplatzhalter 2"/>
          <p:cNvSpPr>
            <a:spLocks noGrp="1"/>
          </p:cNvSpPr>
          <p:nvPr>
            <p:ph sz="half" idx="1"/>
          </p:nvPr>
        </p:nvSpPr>
        <p:spPr>
          <a:xfrm>
            <a:off x="179512" y="1224136"/>
            <a:ext cx="5616624" cy="5589240"/>
          </a:xfrm>
        </p:spPr>
        <p:txBody>
          <a:bodyPr>
            <a:noAutofit/>
          </a:bodyPr>
          <a:lstStyle/>
          <a:p>
            <a:pPr marL="0" indent="0">
              <a:lnSpc>
                <a:spcPct val="150000"/>
              </a:lnSpc>
              <a:buNone/>
            </a:pPr>
            <a:r>
              <a:rPr lang="la-Latn" sz="1900" dirty="0">
                <a:solidFill>
                  <a:srgbClr val="FF0000"/>
                </a:solidFill>
                <a:latin typeface="Arial" panose="020B0604020202020204" pitchFamily="34" charset="0"/>
                <a:cs typeface="Arial" panose="020B0604020202020204" pitchFamily="34" charset="0"/>
              </a:rPr>
              <a:t>Quid ergo est in causa? </a:t>
            </a:r>
            <a:r>
              <a:rPr lang="la-Latn" sz="1900" dirty="0">
                <a:latin typeface="Arial" panose="020B0604020202020204" pitchFamily="34" charset="0"/>
                <a:cs typeface="Arial" panose="020B0604020202020204" pitchFamily="34" charset="0"/>
              </a:rPr>
              <a:t>Tamquam </a:t>
            </a:r>
            <a:r>
              <a:rPr lang="la-Latn" sz="1900" u="sng" dirty="0">
                <a:latin typeface="Arial" panose="020B0604020202020204" pitchFamily="34" charset="0"/>
                <a:cs typeface="Arial" panose="020B0604020202020204" pitchFamily="34" charset="0"/>
              </a:rPr>
              <a:t>semper victuri </a:t>
            </a:r>
            <a:r>
              <a:rPr lang="la-Latn" sz="1900" dirty="0">
                <a:solidFill>
                  <a:srgbClr val="0070C0"/>
                </a:solidFill>
                <a:latin typeface="Arial" panose="020B0604020202020204" pitchFamily="34" charset="0"/>
                <a:cs typeface="Arial" panose="020B0604020202020204" pitchFamily="34" charset="0"/>
              </a:rPr>
              <a:t>vivitis</a:t>
            </a:r>
            <a:r>
              <a:rPr lang="la-Latn" sz="1900" dirty="0">
                <a:latin typeface="Arial" panose="020B0604020202020204" pitchFamily="34" charset="0"/>
                <a:cs typeface="Arial" panose="020B0604020202020204" pitchFamily="34" charset="0"/>
              </a:rPr>
              <a:t>, numquam vobis </a:t>
            </a:r>
            <a:r>
              <a:rPr lang="la-Latn" sz="1900" u="sng" dirty="0">
                <a:latin typeface="Arial" panose="020B0604020202020204" pitchFamily="34" charset="0"/>
                <a:cs typeface="Arial" panose="020B0604020202020204" pitchFamily="34" charset="0"/>
              </a:rPr>
              <a:t>fragilitas</a:t>
            </a:r>
            <a:r>
              <a:rPr lang="la-Latn" sz="1900" dirty="0">
                <a:latin typeface="Arial" panose="020B0604020202020204" pitchFamily="34" charset="0"/>
                <a:cs typeface="Arial" panose="020B0604020202020204" pitchFamily="34" charset="0"/>
              </a:rPr>
              <a:t> vestra succurrit, non </a:t>
            </a:r>
            <a:r>
              <a:rPr lang="la-Latn" sz="1900" dirty="0">
                <a:solidFill>
                  <a:srgbClr val="0070C0"/>
                </a:solidFill>
                <a:latin typeface="Arial" panose="020B0604020202020204" pitchFamily="34" charset="0"/>
                <a:cs typeface="Arial" panose="020B0604020202020204" pitchFamily="34" charset="0"/>
              </a:rPr>
              <a:t>observatis</a:t>
            </a:r>
            <a:r>
              <a:rPr lang="la-Latn" sz="1900" dirty="0">
                <a:latin typeface="Arial" panose="020B0604020202020204" pitchFamily="34" charset="0"/>
                <a:cs typeface="Arial" panose="020B0604020202020204" pitchFamily="34" charset="0"/>
              </a:rPr>
              <a:t> quantum iam temporis transierit</a:t>
            </a:r>
            <a:r>
              <a:rPr lang="la-Latn" sz="1900" i="1" dirty="0">
                <a:latin typeface="Arial" panose="020B0604020202020204" pitchFamily="34" charset="0"/>
                <a:cs typeface="Arial" panose="020B0604020202020204" pitchFamily="34" charset="0"/>
              </a:rPr>
              <a:t>; </a:t>
            </a:r>
            <a:r>
              <a:rPr lang="la-Latn" sz="1900" dirty="0">
                <a:latin typeface="Arial" panose="020B0604020202020204" pitchFamily="34" charset="0"/>
                <a:cs typeface="Arial" panose="020B0604020202020204" pitchFamily="34" charset="0"/>
              </a:rPr>
              <a:t>velut ex pleno et abundanti </a:t>
            </a:r>
            <a:r>
              <a:rPr lang="la-Latn" sz="1900" dirty="0">
                <a:solidFill>
                  <a:srgbClr val="0070C0"/>
                </a:solidFill>
                <a:latin typeface="Arial" panose="020B0604020202020204" pitchFamily="34" charset="0"/>
                <a:cs typeface="Arial" panose="020B0604020202020204" pitchFamily="34" charset="0"/>
              </a:rPr>
              <a:t>perditis</a:t>
            </a:r>
            <a:r>
              <a:rPr lang="la-Latn" sz="1900" dirty="0">
                <a:latin typeface="Arial" panose="020B0604020202020204" pitchFamily="34" charset="0"/>
                <a:cs typeface="Arial" panose="020B0604020202020204" pitchFamily="34" charset="0"/>
              </a:rPr>
              <a:t>, cum interim fortasse ille ipse qui alicui vel homini vel re</a:t>
            </a:r>
            <a:r>
              <a:rPr lang="de-DE" sz="1900" dirty="0">
                <a:latin typeface="Arial" panose="020B0604020202020204" pitchFamily="34" charset="0"/>
                <a:cs typeface="Arial" panose="020B0604020202020204" pitchFamily="34" charset="0"/>
              </a:rPr>
              <a:t>i</a:t>
            </a:r>
            <a:r>
              <a:rPr lang="la-Latn" sz="1900" dirty="0">
                <a:latin typeface="Arial" panose="020B0604020202020204" pitchFamily="34" charset="0"/>
                <a:cs typeface="Arial" panose="020B0604020202020204" pitchFamily="34" charset="0"/>
              </a:rPr>
              <a:t> donatur dies ultimus sit. Omnia tamquam mortales </a:t>
            </a:r>
            <a:r>
              <a:rPr lang="la-Latn" sz="1900" dirty="0">
                <a:solidFill>
                  <a:srgbClr val="0070C0"/>
                </a:solidFill>
                <a:latin typeface="Arial" panose="020B0604020202020204" pitchFamily="34" charset="0"/>
                <a:cs typeface="Arial" panose="020B0604020202020204" pitchFamily="34" charset="0"/>
              </a:rPr>
              <a:t>timetis</a:t>
            </a:r>
            <a:r>
              <a:rPr lang="la-Latn" sz="1900" dirty="0">
                <a:latin typeface="Arial" panose="020B0604020202020204" pitchFamily="34" charset="0"/>
                <a:cs typeface="Arial" panose="020B0604020202020204" pitchFamily="34" charset="0"/>
              </a:rPr>
              <a:t>, omnia tamquam inmortales </a:t>
            </a:r>
            <a:r>
              <a:rPr lang="la-Latn" sz="1900" dirty="0">
                <a:solidFill>
                  <a:srgbClr val="0070C0"/>
                </a:solidFill>
                <a:latin typeface="Arial" panose="020B0604020202020204" pitchFamily="34" charset="0"/>
                <a:cs typeface="Arial" panose="020B0604020202020204" pitchFamily="34" charset="0"/>
              </a:rPr>
              <a:t>concupiscitis</a:t>
            </a:r>
            <a:r>
              <a:rPr lang="la-Latn" sz="1900" dirty="0">
                <a:latin typeface="Arial" panose="020B0604020202020204" pitchFamily="34" charset="0"/>
                <a:cs typeface="Arial" panose="020B0604020202020204" pitchFamily="34" charset="0"/>
              </a:rPr>
              <a:t>. </a:t>
            </a:r>
            <a:endParaRPr lang="de-DE" sz="1900" dirty="0">
              <a:latin typeface="Arial" panose="020B0604020202020204" pitchFamily="34" charset="0"/>
              <a:cs typeface="Arial" panose="020B0604020202020204" pitchFamily="34" charset="0"/>
            </a:endParaRPr>
          </a:p>
          <a:p>
            <a:pPr marL="0" indent="0">
              <a:lnSpc>
                <a:spcPct val="150000"/>
              </a:lnSpc>
              <a:buNone/>
            </a:pPr>
            <a:r>
              <a:rPr lang="la-Latn" sz="1900" dirty="0">
                <a:solidFill>
                  <a:srgbClr val="002060"/>
                </a:solidFill>
                <a:latin typeface="Arial" panose="020B0604020202020204" pitchFamily="34" charset="0"/>
                <a:cs typeface="Arial" panose="020B0604020202020204" pitchFamily="34" charset="0"/>
              </a:rPr>
              <a:t>Audies</a:t>
            </a:r>
            <a:r>
              <a:rPr lang="la-Latn" sz="1900" dirty="0">
                <a:latin typeface="Arial" panose="020B0604020202020204" pitchFamily="34" charset="0"/>
                <a:cs typeface="Arial" panose="020B0604020202020204" pitchFamily="34" charset="0"/>
              </a:rPr>
              <a:t> plerosque dicentes : „ A quinquagesimo anno in otium secedam, sexagesimus me annus ab officiis dimittet.“ Et quem tandem longioris vitae praedem </a:t>
            </a:r>
            <a:r>
              <a:rPr lang="la-Latn" sz="1900" dirty="0">
                <a:solidFill>
                  <a:srgbClr val="002060"/>
                </a:solidFill>
                <a:latin typeface="Arial" panose="020B0604020202020204" pitchFamily="34" charset="0"/>
                <a:cs typeface="Arial" panose="020B0604020202020204" pitchFamily="34" charset="0"/>
              </a:rPr>
              <a:t>accipis</a:t>
            </a:r>
            <a:r>
              <a:rPr lang="la-Latn" sz="1900" dirty="0">
                <a:latin typeface="Arial" panose="020B0604020202020204" pitchFamily="34" charset="0"/>
                <a:cs typeface="Arial" panose="020B0604020202020204" pitchFamily="34" charset="0"/>
              </a:rPr>
              <a:t>? (…) </a:t>
            </a:r>
            <a:r>
              <a:rPr lang="la-Latn" sz="1900" dirty="0">
                <a:solidFill>
                  <a:schemeClr val="accent6">
                    <a:lumMod val="50000"/>
                  </a:schemeClr>
                </a:solidFill>
                <a:latin typeface="Arial" panose="020B0604020202020204" pitchFamily="34" charset="0"/>
                <a:cs typeface="Arial" panose="020B0604020202020204" pitchFamily="34" charset="0"/>
              </a:rPr>
              <a:t>Quam serum est tunc vivere incipere cum desinendum est! </a:t>
            </a:r>
            <a:r>
              <a:rPr lang="la-Latn" sz="1900" dirty="0">
                <a:latin typeface="Arial" panose="020B0604020202020204" pitchFamily="34" charset="0"/>
                <a:cs typeface="Arial" panose="020B0604020202020204" pitchFamily="34" charset="0"/>
              </a:rPr>
              <a:t>(…)</a:t>
            </a:r>
          </a:p>
        </p:txBody>
      </p:sp>
      <p:grpSp>
        <p:nvGrpSpPr>
          <p:cNvPr id="6" name="Gruppieren 5"/>
          <p:cNvGrpSpPr/>
          <p:nvPr/>
        </p:nvGrpSpPr>
        <p:grpSpPr>
          <a:xfrm>
            <a:off x="5868144" y="1412776"/>
            <a:ext cx="3085581" cy="1072164"/>
            <a:chOff x="5868144" y="1412776"/>
            <a:chExt cx="3085581" cy="1072164"/>
          </a:xfrm>
        </p:grpSpPr>
        <p:sp>
          <p:nvSpPr>
            <p:cNvPr id="25" name="Textfeld 24"/>
            <p:cNvSpPr txBox="1"/>
            <p:nvPr/>
          </p:nvSpPr>
          <p:spPr>
            <a:xfrm>
              <a:off x="6084168" y="1599764"/>
              <a:ext cx="2869557" cy="646331"/>
            </a:xfrm>
            <a:prstGeom prst="rect">
              <a:avLst/>
            </a:prstGeom>
            <a:noFill/>
            <a:ln>
              <a:solidFill>
                <a:schemeClr val="tx1"/>
              </a:solidFill>
              <a:prstDash val="solid"/>
            </a:ln>
          </p:spPr>
          <p:txBody>
            <a:bodyPr wrap="square" rtlCol="0">
              <a:spAutoFit/>
            </a:bodyPr>
            <a:lstStyle/>
            <a:p>
              <a:pPr algn="ctr"/>
              <a:r>
                <a:rPr lang="de-DE" dirty="0">
                  <a:latin typeface="Arial" panose="020B0604020202020204" pitchFamily="34" charset="0"/>
                  <a:cs typeface="Arial" panose="020B0604020202020204" pitchFamily="34" charset="0"/>
                </a:rPr>
                <a:t>Enumeratio/</a:t>
              </a:r>
            </a:p>
            <a:p>
              <a:pPr algn="ctr"/>
              <a:r>
                <a:rPr lang="de-DE" dirty="0">
                  <a:latin typeface="Arial" panose="020B0604020202020204" pitchFamily="34" charset="0"/>
                  <a:cs typeface="Arial" panose="020B0604020202020204" pitchFamily="34" charset="0"/>
                </a:rPr>
                <a:t>Asyndeton </a:t>
              </a:r>
            </a:p>
          </p:txBody>
        </p:sp>
        <p:cxnSp>
          <p:nvCxnSpPr>
            <p:cNvPr id="27" name="Gerade Verbindung 26"/>
            <p:cNvCxnSpPr/>
            <p:nvPr/>
          </p:nvCxnSpPr>
          <p:spPr>
            <a:xfrm>
              <a:off x="5868144" y="1412776"/>
              <a:ext cx="0" cy="107216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Textfeld 30"/>
          <p:cNvSpPr txBox="1"/>
          <p:nvPr/>
        </p:nvSpPr>
        <p:spPr>
          <a:xfrm>
            <a:off x="6094931" y="956047"/>
            <a:ext cx="2869557" cy="369332"/>
          </a:xfrm>
          <a:prstGeom prst="rect">
            <a:avLst/>
          </a:prstGeom>
          <a:noFill/>
          <a:ln>
            <a:solidFill>
              <a:schemeClr val="tx1"/>
            </a:solidFill>
            <a:prstDash val="solid"/>
          </a:ln>
        </p:spPr>
        <p:txBody>
          <a:bodyPr wrap="square" rtlCol="0">
            <a:spAutoFit/>
          </a:bodyPr>
          <a:lstStyle/>
          <a:p>
            <a:pPr algn="ctr"/>
            <a:r>
              <a:rPr lang="de-DE" dirty="0">
                <a:solidFill>
                  <a:srgbClr val="FF0000"/>
                </a:solidFill>
                <a:latin typeface="Arial" panose="020B0604020202020204" pitchFamily="34" charset="0"/>
                <a:cs typeface="Arial" panose="020B0604020202020204" pitchFamily="34" charset="0"/>
              </a:rPr>
              <a:t>rhetorische Frage </a:t>
            </a:r>
          </a:p>
        </p:txBody>
      </p:sp>
      <p:sp>
        <p:nvSpPr>
          <p:cNvPr id="32" name="Textfeld 31"/>
          <p:cNvSpPr txBox="1"/>
          <p:nvPr/>
        </p:nvSpPr>
        <p:spPr>
          <a:xfrm>
            <a:off x="6084167" y="4437112"/>
            <a:ext cx="2869557" cy="369332"/>
          </a:xfrm>
          <a:prstGeom prst="rect">
            <a:avLst/>
          </a:prstGeom>
          <a:noFill/>
          <a:ln>
            <a:solidFill>
              <a:schemeClr val="tx1"/>
            </a:solidFill>
            <a:prstDash val="solid"/>
          </a:ln>
        </p:spPr>
        <p:txBody>
          <a:bodyPr wrap="square" rtlCol="0">
            <a:spAutoFit/>
          </a:bodyPr>
          <a:lstStyle/>
          <a:p>
            <a:pPr algn="ctr"/>
            <a:r>
              <a:rPr lang="de-DE" u="sng" dirty="0">
                <a:latin typeface="Arial" panose="020B0604020202020204" pitchFamily="34" charset="0"/>
                <a:cs typeface="Arial" panose="020B0604020202020204" pitchFamily="34" charset="0"/>
              </a:rPr>
              <a:t>Antithesen</a:t>
            </a:r>
            <a:r>
              <a:rPr lang="de-DE" u="sng" dirty="0"/>
              <a:t> </a:t>
            </a:r>
          </a:p>
        </p:txBody>
      </p:sp>
      <p:sp>
        <p:nvSpPr>
          <p:cNvPr id="35" name="Textfeld 34"/>
          <p:cNvSpPr txBox="1"/>
          <p:nvPr/>
        </p:nvSpPr>
        <p:spPr>
          <a:xfrm>
            <a:off x="6094931" y="2839288"/>
            <a:ext cx="2869557" cy="661720"/>
          </a:xfrm>
          <a:prstGeom prst="rect">
            <a:avLst/>
          </a:prstGeom>
          <a:noFill/>
          <a:ln>
            <a:solidFill>
              <a:schemeClr val="tx1"/>
            </a:solidFill>
            <a:prstDash val="solid"/>
          </a:ln>
        </p:spPr>
        <p:txBody>
          <a:bodyPr wrap="square" rtlCol="0">
            <a:spAutoFit/>
          </a:bodyPr>
          <a:lstStyle/>
          <a:p>
            <a:pPr algn="ctr"/>
            <a:r>
              <a:rPr lang="de-DE" dirty="0">
                <a:solidFill>
                  <a:srgbClr val="0070C0"/>
                </a:solidFill>
                <a:latin typeface="Arial" panose="020B0604020202020204" pitchFamily="34" charset="0"/>
                <a:cs typeface="Arial" panose="020B0604020202020204" pitchFamily="34" charset="0"/>
              </a:rPr>
              <a:t>direkte Ansprache </a:t>
            </a:r>
          </a:p>
          <a:p>
            <a:pPr algn="ctr"/>
            <a:r>
              <a:rPr lang="de-DE" dirty="0">
                <a:solidFill>
                  <a:srgbClr val="0070C0"/>
                </a:solidFill>
                <a:latin typeface="Arial" panose="020B0604020202020204" pitchFamily="34" charset="0"/>
                <a:cs typeface="Arial" panose="020B0604020202020204" pitchFamily="34" charset="0"/>
              </a:rPr>
              <a:t>(</a:t>
            </a:r>
            <a:r>
              <a:rPr lang="de-DE" dirty="0">
                <a:solidFill>
                  <a:srgbClr val="002060"/>
                </a:solidFill>
                <a:latin typeface="Arial" panose="020B0604020202020204" pitchFamily="34" charset="0"/>
                <a:cs typeface="Arial" panose="020B0604020202020204" pitchFamily="34" charset="0"/>
              </a:rPr>
              <a:t>2. </a:t>
            </a:r>
            <a:r>
              <a:rPr lang="de-DE" dirty="0" err="1">
                <a:solidFill>
                  <a:srgbClr val="002060"/>
                </a:solidFill>
                <a:latin typeface="Arial" panose="020B0604020202020204" pitchFamily="34" charset="0"/>
                <a:cs typeface="Arial" panose="020B0604020202020204" pitchFamily="34" charset="0"/>
              </a:rPr>
              <a:t>Sg</a:t>
            </a:r>
            <a:r>
              <a:rPr lang="de-DE" dirty="0">
                <a:solidFill>
                  <a:srgbClr val="0070C0"/>
                </a:solidFill>
                <a:latin typeface="Arial" panose="020B0604020202020204" pitchFamily="34" charset="0"/>
                <a:cs typeface="Arial" panose="020B0604020202020204" pitchFamily="34" charset="0"/>
              </a:rPr>
              <a:t>./ 2.Pl. </a:t>
            </a:r>
            <a:r>
              <a:rPr lang="de-DE" sz="1900" dirty="0">
                <a:solidFill>
                  <a:srgbClr val="0070C0"/>
                </a:solidFill>
                <a:latin typeface="Arial" panose="020B0604020202020204" pitchFamily="34" charset="0"/>
                <a:cs typeface="Arial" panose="020B0604020202020204" pitchFamily="34" charset="0"/>
              </a:rPr>
              <a:t>)</a:t>
            </a:r>
          </a:p>
        </p:txBody>
      </p:sp>
      <p:grpSp>
        <p:nvGrpSpPr>
          <p:cNvPr id="9" name="Gruppieren 8"/>
          <p:cNvGrpSpPr/>
          <p:nvPr/>
        </p:nvGrpSpPr>
        <p:grpSpPr>
          <a:xfrm>
            <a:off x="5878907" y="5949280"/>
            <a:ext cx="3085581" cy="558225"/>
            <a:chOff x="5878907" y="5949280"/>
            <a:chExt cx="3085581" cy="558225"/>
          </a:xfrm>
        </p:grpSpPr>
        <p:sp>
          <p:nvSpPr>
            <p:cNvPr id="34" name="Textfeld 33"/>
            <p:cNvSpPr txBox="1"/>
            <p:nvPr/>
          </p:nvSpPr>
          <p:spPr>
            <a:xfrm>
              <a:off x="6094931" y="6084004"/>
              <a:ext cx="2869557" cy="369332"/>
            </a:xfrm>
            <a:prstGeom prst="rect">
              <a:avLst/>
            </a:prstGeom>
            <a:noFill/>
            <a:ln>
              <a:solidFill>
                <a:schemeClr val="tx1"/>
              </a:solidFill>
              <a:prstDash val="solid"/>
            </a:ln>
          </p:spPr>
          <p:txBody>
            <a:bodyPr wrap="square" rtlCol="0">
              <a:spAutoFit/>
            </a:bodyPr>
            <a:lstStyle/>
            <a:p>
              <a:pPr algn="ctr"/>
              <a:r>
                <a:rPr lang="de-DE" dirty="0" err="1">
                  <a:solidFill>
                    <a:schemeClr val="accent6">
                      <a:lumMod val="50000"/>
                    </a:schemeClr>
                  </a:solidFill>
                  <a:latin typeface="Arial" panose="020B0604020202020204" pitchFamily="34" charset="0"/>
                  <a:cs typeface="Arial" panose="020B0604020202020204" pitchFamily="34" charset="0"/>
                </a:rPr>
                <a:t>Exclamatio</a:t>
              </a:r>
              <a:r>
                <a:rPr lang="de-DE" dirty="0">
                  <a:solidFill>
                    <a:schemeClr val="accent6">
                      <a:lumMod val="50000"/>
                    </a:schemeClr>
                  </a:solidFill>
                </a:rPr>
                <a:t> </a:t>
              </a:r>
            </a:p>
          </p:txBody>
        </p:sp>
        <p:cxnSp>
          <p:nvCxnSpPr>
            <p:cNvPr id="82" name="Gerade Verbindung 81"/>
            <p:cNvCxnSpPr/>
            <p:nvPr/>
          </p:nvCxnSpPr>
          <p:spPr>
            <a:xfrm>
              <a:off x="5878907" y="5949280"/>
              <a:ext cx="0" cy="558225"/>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753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5" grpId="0" animBg="1"/>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1633</Words>
  <Application>Microsoft Office PowerPoint</Application>
  <PresentationFormat>Bildschirmpräsentation (4:3)</PresentationFormat>
  <Paragraphs>145</Paragraphs>
  <Slides>19</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Calibri</vt:lpstr>
      <vt:lpstr>Symbol</vt:lpstr>
      <vt:lpstr>Larissa</vt:lpstr>
      <vt:lpstr>Das Leben nicht auf später verschieben -   </vt:lpstr>
      <vt:lpstr>Inhaltsübersicht </vt:lpstr>
      <vt:lpstr>PowerPoint-Präsentation</vt:lpstr>
      <vt:lpstr>2.1: Kritik: Das Leben wird verschoben. (Brev. 3.4-5) </vt:lpstr>
      <vt:lpstr>2.2: Kritik: Die Beschäftigten verlieren Zeit.  (Brev. 9.4; 10.3) </vt:lpstr>
      <vt:lpstr>2.3: Lösung:  Nur wer sich der Weisheit widmet, lebt. (Brev. 14.1) </vt:lpstr>
      <vt:lpstr>2.4: Appell und Versprechen:  Philosophiere, dich erwartet Größeres!  (Brev. 18.1-2; 19.2) </vt:lpstr>
      <vt:lpstr>PowerPoint-Präsentation</vt:lpstr>
      <vt:lpstr>Sprachlich-stilistische Analyse – Kritik  (Brev. 3.4-5)  </vt:lpstr>
      <vt:lpstr>Sprachlich-stilistische Analyse – Kritik   (Brev. 9.4; 10.3) </vt:lpstr>
      <vt:lpstr>Sprachlich-stilistische Analyse – Lösung  (Brev. 14.1) </vt:lpstr>
      <vt:lpstr>Sprachlich-stilistische Analyse –  Appell und Versprechen   (Brev. 18.1-2; 19.2)</vt:lpstr>
      <vt:lpstr>PowerPoint-Präsentation</vt:lpstr>
      <vt:lpstr>4.1 Ausrichtung des Lebens auf das Erreichen der sapientia </vt:lpstr>
      <vt:lpstr>4.2 Das Idealbild des Weisen </vt:lpstr>
      <vt:lpstr>PowerPoint-Präsentation</vt:lpstr>
      <vt:lpstr>5.1 Wir als occupati </vt:lpstr>
      <vt:lpstr>5.2 Umsetzung der Lehre heute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Maria</dc:creator>
  <cp:lastModifiedBy>Alexander Weber</cp:lastModifiedBy>
  <cp:revision>161</cp:revision>
  <dcterms:created xsi:type="dcterms:W3CDTF">2020-10-16T11:49:06Z</dcterms:created>
  <dcterms:modified xsi:type="dcterms:W3CDTF">2020-11-19T09:25:10Z</dcterms:modified>
</cp:coreProperties>
</file>